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75"/>
  </p:notesMasterIdLst>
  <p:sldIdLst>
    <p:sldId id="373" r:id="rId14"/>
    <p:sldId id="581" r:id="rId15"/>
    <p:sldId id="594" r:id="rId16"/>
    <p:sldId id="583" r:id="rId17"/>
    <p:sldId id="591" r:id="rId18"/>
    <p:sldId id="593" r:id="rId19"/>
    <p:sldId id="571" r:id="rId20"/>
    <p:sldId id="584" r:id="rId21"/>
    <p:sldId id="295" r:id="rId22"/>
    <p:sldId id="370" r:id="rId23"/>
    <p:sldId id="375" r:id="rId24"/>
    <p:sldId id="374" r:id="rId25"/>
    <p:sldId id="342" r:id="rId26"/>
    <p:sldId id="343" r:id="rId27"/>
    <p:sldId id="386" r:id="rId28"/>
    <p:sldId id="272" r:id="rId29"/>
    <p:sldId id="380" r:id="rId30"/>
    <p:sldId id="385" r:id="rId31"/>
    <p:sldId id="381" r:id="rId32"/>
    <p:sldId id="382" r:id="rId33"/>
    <p:sldId id="383" r:id="rId34"/>
    <p:sldId id="384" r:id="rId35"/>
    <p:sldId id="324" r:id="rId36"/>
    <p:sldId id="341" r:id="rId37"/>
    <p:sldId id="344" r:id="rId38"/>
    <p:sldId id="345" r:id="rId39"/>
    <p:sldId id="346" r:id="rId40"/>
    <p:sldId id="347" r:id="rId41"/>
    <p:sldId id="348" r:id="rId42"/>
    <p:sldId id="349" r:id="rId43"/>
    <p:sldId id="325" r:id="rId44"/>
    <p:sldId id="334" r:id="rId45"/>
    <p:sldId id="330" r:id="rId46"/>
    <p:sldId id="332" r:id="rId47"/>
    <p:sldId id="379" r:id="rId48"/>
    <p:sldId id="357" r:id="rId49"/>
    <p:sldId id="376" r:id="rId50"/>
    <p:sldId id="314" r:id="rId51"/>
    <p:sldId id="315" r:id="rId52"/>
    <p:sldId id="316" r:id="rId53"/>
    <p:sldId id="340" r:id="rId54"/>
    <p:sldId id="318" r:id="rId55"/>
    <p:sldId id="355" r:id="rId56"/>
    <p:sldId id="350" r:id="rId57"/>
    <p:sldId id="351" r:id="rId58"/>
    <p:sldId id="352" r:id="rId59"/>
    <p:sldId id="353" r:id="rId60"/>
    <p:sldId id="354" r:id="rId61"/>
    <p:sldId id="358" r:id="rId62"/>
    <p:sldId id="360" r:id="rId63"/>
    <p:sldId id="359" r:id="rId64"/>
    <p:sldId id="363" r:id="rId65"/>
    <p:sldId id="362" r:id="rId66"/>
    <p:sldId id="361" r:id="rId67"/>
    <p:sldId id="364" r:id="rId68"/>
    <p:sldId id="365" r:id="rId69"/>
    <p:sldId id="377" r:id="rId70"/>
    <p:sldId id="367" r:id="rId71"/>
    <p:sldId id="366" r:id="rId72"/>
    <p:sldId id="378" r:id="rId73"/>
    <p:sldId id="37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9930" autoAdjust="0"/>
  </p:normalViewPr>
  <p:slideViewPr>
    <p:cSldViewPr snapToGrid="0">
      <p:cViewPr varScale="1">
        <p:scale>
          <a:sx n="105" d="100"/>
          <a:sy n="105" d="100"/>
        </p:scale>
        <p:origin x="7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58.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48.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viewProps" Target="viewProps.xml"/><Relationship Id="rId8" Type="http://schemas.openxmlformats.org/officeDocument/2006/relationships/slideMaster" Target="slideMasters/slideMaster3.xml"/><Relationship Id="rId51" Type="http://schemas.openxmlformats.org/officeDocument/2006/relationships/slide" Target="slides/slide38.xml"/><Relationship Id="rId72" Type="http://schemas.openxmlformats.org/officeDocument/2006/relationships/slide" Target="slides/slide59.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5/22/2018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8B71BB-0257-4BFD-AD43-86D62CF45A31}" type="slidenum">
              <a:rPr lang="en-US" smtClean="0"/>
              <a:t>1</a:t>
            </a:fld>
            <a:endParaRPr lang="en-US"/>
          </a:p>
        </p:txBody>
      </p:sp>
    </p:spTree>
    <p:extLst>
      <p:ext uri="{BB962C8B-B14F-4D97-AF65-F5344CB8AC3E}">
        <p14:creationId xmlns:p14="http://schemas.microsoft.com/office/powerpoint/2010/main" val="221762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238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288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13</a:t>
            </a:fld>
            <a:endParaRPr lang="en-US" dirty="0"/>
          </a:p>
        </p:txBody>
      </p:sp>
    </p:spTree>
    <p:extLst>
      <p:ext uri="{BB962C8B-B14F-4D97-AF65-F5344CB8AC3E}">
        <p14:creationId xmlns:p14="http://schemas.microsoft.com/office/powerpoint/2010/main" val="396928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14</a:t>
            </a:fld>
            <a:endParaRPr lang="en-US" dirty="0"/>
          </a:p>
        </p:txBody>
      </p:sp>
    </p:spTree>
    <p:extLst>
      <p:ext uri="{BB962C8B-B14F-4D97-AF65-F5344CB8AC3E}">
        <p14:creationId xmlns:p14="http://schemas.microsoft.com/office/powerpoint/2010/main" val="3605068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585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3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4163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190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02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2</a:t>
            </a:fld>
            <a:endParaRPr lang="en-US"/>
          </a:p>
        </p:txBody>
      </p:sp>
    </p:spTree>
    <p:extLst>
      <p:ext uri="{BB962C8B-B14F-4D97-AF65-F5344CB8AC3E}">
        <p14:creationId xmlns:p14="http://schemas.microsoft.com/office/powerpoint/2010/main" val="181907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002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530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84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24</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26</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27</a:t>
            </a:fld>
            <a:endParaRPr lang="en-US" dirty="0"/>
          </a:p>
        </p:txBody>
      </p:sp>
    </p:spTree>
    <p:extLst>
      <p:ext uri="{BB962C8B-B14F-4D97-AF65-F5344CB8AC3E}">
        <p14:creationId xmlns:p14="http://schemas.microsoft.com/office/powerpoint/2010/main" val="8390149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28</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29</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3</a:t>
            </a:fld>
            <a:endParaRPr lang="en-US"/>
          </a:p>
        </p:txBody>
      </p:sp>
    </p:spTree>
    <p:extLst>
      <p:ext uri="{BB962C8B-B14F-4D97-AF65-F5344CB8AC3E}">
        <p14:creationId xmlns:p14="http://schemas.microsoft.com/office/powerpoint/2010/main" val="3868291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30</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5/22/2018 4:26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5/22/2018 4:26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448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495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994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8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4</a:t>
            </a:fld>
            <a:endParaRPr lang="en-US"/>
          </a:p>
        </p:txBody>
      </p:sp>
    </p:spTree>
    <p:extLst>
      <p:ext uri="{BB962C8B-B14F-4D97-AF65-F5344CB8AC3E}">
        <p14:creationId xmlns:p14="http://schemas.microsoft.com/office/powerpoint/2010/main" val="150294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70659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854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6755400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0563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44</a:t>
            </a:fld>
            <a:endParaRPr lang="en-US" dirty="0"/>
          </a:p>
        </p:txBody>
      </p:sp>
    </p:spTree>
    <p:extLst>
      <p:ext uri="{BB962C8B-B14F-4D97-AF65-F5344CB8AC3E}">
        <p14:creationId xmlns:p14="http://schemas.microsoft.com/office/powerpoint/2010/main" val="3435064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45</a:t>
            </a:fld>
            <a:endParaRPr lang="en-US" dirty="0"/>
          </a:p>
        </p:txBody>
      </p:sp>
    </p:spTree>
    <p:extLst>
      <p:ext uri="{BB962C8B-B14F-4D97-AF65-F5344CB8AC3E}">
        <p14:creationId xmlns:p14="http://schemas.microsoft.com/office/powerpoint/2010/main" val="543401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46</a:t>
            </a:fld>
            <a:endParaRPr lang="en-US" dirty="0"/>
          </a:p>
        </p:txBody>
      </p:sp>
    </p:spTree>
    <p:extLst>
      <p:ext uri="{BB962C8B-B14F-4D97-AF65-F5344CB8AC3E}">
        <p14:creationId xmlns:p14="http://schemas.microsoft.com/office/powerpoint/2010/main" val="2918399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47</a:t>
            </a:fld>
            <a:endParaRPr lang="en-US" dirty="0"/>
          </a:p>
        </p:txBody>
      </p:sp>
    </p:spTree>
    <p:extLst>
      <p:ext uri="{BB962C8B-B14F-4D97-AF65-F5344CB8AC3E}">
        <p14:creationId xmlns:p14="http://schemas.microsoft.com/office/powerpoint/2010/main" val="1572969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48</a:t>
            </a:fld>
            <a:endParaRPr lang="en-US" dirty="0"/>
          </a:p>
        </p:txBody>
      </p:sp>
    </p:spTree>
    <p:extLst>
      <p:ext uri="{BB962C8B-B14F-4D97-AF65-F5344CB8AC3E}">
        <p14:creationId xmlns:p14="http://schemas.microsoft.com/office/powerpoint/2010/main" val="3487040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13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5</a:t>
            </a:fld>
            <a:endParaRPr lang="en-US"/>
          </a:p>
        </p:txBody>
      </p:sp>
    </p:spTree>
    <p:extLst>
      <p:ext uri="{BB962C8B-B14F-4D97-AF65-F5344CB8AC3E}">
        <p14:creationId xmlns:p14="http://schemas.microsoft.com/office/powerpoint/2010/main" val="2721964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468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924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1934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095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9518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022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778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822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511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6</a:t>
            </a:fld>
            <a:endParaRPr lang="en-US"/>
          </a:p>
        </p:txBody>
      </p:sp>
    </p:spTree>
    <p:extLst>
      <p:ext uri="{BB962C8B-B14F-4D97-AF65-F5344CB8AC3E}">
        <p14:creationId xmlns:p14="http://schemas.microsoft.com/office/powerpoint/2010/main" val="3669113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91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7</a:t>
            </a:fld>
            <a:endParaRPr lang="en-US"/>
          </a:p>
        </p:txBody>
      </p:sp>
    </p:spTree>
    <p:extLst>
      <p:ext uri="{BB962C8B-B14F-4D97-AF65-F5344CB8AC3E}">
        <p14:creationId xmlns:p14="http://schemas.microsoft.com/office/powerpoint/2010/main" val="404577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04728D5-99D5-4B27-8F03-9C83ED48E170}" type="slidenum">
              <a:rPr lang="en-US" smtClean="0"/>
              <a:pPr>
                <a:defRPr/>
              </a:pPr>
              <a:t>8</a:t>
            </a:fld>
            <a:endParaRPr lang="en-US"/>
          </a:p>
        </p:txBody>
      </p:sp>
    </p:spTree>
    <p:extLst>
      <p:ext uri="{BB962C8B-B14F-4D97-AF65-F5344CB8AC3E}">
        <p14:creationId xmlns:p14="http://schemas.microsoft.com/office/powerpoint/2010/main" val="1811701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1_Demo">
    <p:spTree>
      <p:nvGrpSpPr>
        <p:cNvPr id="1" name=""/>
        <p:cNvGrpSpPr/>
        <p:nvPr/>
      </p:nvGrpSpPr>
      <p:grpSpPr>
        <a:xfrm>
          <a:off x="0" y="0"/>
          <a:ext cx="0" cy="0"/>
          <a:chOff x="0" y="0"/>
          <a:chExt cx="0" cy="0"/>
        </a:xfrm>
      </p:grpSpPr>
      <p:sp>
        <p:nvSpPr>
          <p:cNvPr id="9" name="Rectangle 8"/>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itle 1"/>
          <p:cNvSpPr txBox="1">
            <a:spLocks/>
          </p:cNvSpPr>
          <p:nvPr/>
        </p:nvSpPr>
        <p:spPr>
          <a:xfrm>
            <a:off x="1436460" y="2449966"/>
            <a:ext cx="6729413" cy="346075"/>
          </a:xfrm>
          <a:prstGeom prst="rect">
            <a:avLst/>
          </a:prstGeom>
        </p:spPr>
        <p:txBody>
          <a:bodyPr/>
          <a:lstStyle>
            <a:lvl1pPr algn="l" defTabSz="457200" rtl="0" eaLnBrk="0" fontAlgn="base" hangingPunct="0">
              <a:spcBef>
                <a:spcPct val="0"/>
              </a:spcBef>
              <a:spcAft>
                <a:spcPct val="0"/>
              </a:spcAft>
              <a:defRPr sz="1400" b="1" kern="1200" cap="all">
                <a:solidFill>
                  <a:schemeClr val="bg1"/>
                </a:solidFill>
                <a:latin typeface="Century Gothic"/>
                <a:ea typeface="ＭＳ Ｐゴシック" charset="0"/>
                <a:cs typeface="Century Gothic"/>
              </a:defRPr>
            </a:lvl1pPr>
            <a:lvl2pPr algn="l" defTabSz="457200" rtl="0" eaLnBrk="0" fontAlgn="base" hangingPunct="0">
              <a:spcBef>
                <a:spcPct val="0"/>
              </a:spcBef>
              <a:spcAft>
                <a:spcPct val="0"/>
              </a:spcAft>
              <a:defRPr sz="1400" b="1">
                <a:solidFill>
                  <a:schemeClr val="bg1"/>
                </a:solidFill>
                <a:latin typeface="Century Gothic" charset="0"/>
                <a:ea typeface="ＭＳ Ｐゴシック" charset="0"/>
              </a:defRPr>
            </a:lvl2pPr>
            <a:lvl3pPr algn="l" defTabSz="457200" rtl="0" eaLnBrk="0" fontAlgn="base" hangingPunct="0">
              <a:spcBef>
                <a:spcPct val="0"/>
              </a:spcBef>
              <a:spcAft>
                <a:spcPct val="0"/>
              </a:spcAft>
              <a:defRPr sz="1400" b="1">
                <a:solidFill>
                  <a:schemeClr val="bg1"/>
                </a:solidFill>
                <a:latin typeface="Century Gothic" charset="0"/>
                <a:ea typeface="ＭＳ Ｐゴシック" charset="0"/>
              </a:defRPr>
            </a:lvl3pPr>
            <a:lvl4pPr algn="l" defTabSz="457200" rtl="0" eaLnBrk="0" fontAlgn="base" hangingPunct="0">
              <a:spcBef>
                <a:spcPct val="0"/>
              </a:spcBef>
              <a:spcAft>
                <a:spcPct val="0"/>
              </a:spcAft>
              <a:defRPr sz="1400" b="1">
                <a:solidFill>
                  <a:schemeClr val="bg1"/>
                </a:solidFill>
                <a:latin typeface="Century Gothic" charset="0"/>
                <a:ea typeface="ＭＳ Ｐゴシック" charset="0"/>
              </a:defRPr>
            </a:lvl4pPr>
            <a:lvl5pPr algn="l" defTabSz="457200" rtl="0" eaLnBrk="0" fontAlgn="base" hangingPunct="0">
              <a:spcBef>
                <a:spcPct val="0"/>
              </a:spcBef>
              <a:spcAft>
                <a:spcPct val="0"/>
              </a:spcAft>
              <a:defRPr sz="1400" b="1">
                <a:solidFill>
                  <a:schemeClr val="bg1"/>
                </a:solidFill>
                <a:latin typeface="Century Gothic" charset="0"/>
                <a:ea typeface="ＭＳ Ｐゴシック" charset="0"/>
              </a:defRPr>
            </a:lvl5pPr>
            <a:lvl6pPr marL="457200" algn="l" defTabSz="457200" rtl="0" fontAlgn="base">
              <a:spcBef>
                <a:spcPct val="0"/>
              </a:spcBef>
              <a:spcAft>
                <a:spcPct val="0"/>
              </a:spcAft>
              <a:defRPr sz="1400" b="1">
                <a:solidFill>
                  <a:schemeClr val="bg1"/>
                </a:solidFill>
                <a:latin typeface="Century Gothic" charset="0"/>
                <a:ea typeface="ＭＳ Ｐゴシック" charset="0"/>
              </a:defRPr>
            </a:lvl6pPr>
            <a:lvl7pPr marL="914400" algn="l" defTabSz="457200" rtl="0" fontAlgn="base">
              <a:spcBef>
                <a:spcPct val="0"/>
              </a:spcBef>
              <a:spcAft>
                <a:spcPct val="0"/>
              </a:spcAft>
              <a:defRPr sz="1400" b="1">
                <a:solidFill>
                  <a:schemeClr val="bg1"/>
                </a:solidFill>
                <a:latin typeface="Century Gothic" charset="0"/>
                <a:ea typeface="ＭＳ Ｐゴシック" charset="0"/>
              </a:defRPr>
            </a:lvl7pPr>
            <a:lvl8pPr marL="1371600" algn="l" defTabSz="457200" rtl="0" fontAlgn="base">
              <a:spcBef>
                <a:spcPct val="0"/>
              </a:spcBef>
              <a:spcAft>
                <a:spcPct val="0"/>
              </a:spcAft>
              <a:defRPr sz="1400" b="1">
                <a:solidFill>
                  <a:schemeClr val="bg1"/>
                </a:solidFill>
                <a:latin typeface="Century Gothic" charset="0"/>
                <a:ea typeface="ＭＳ Ｐゴシック" charset="0"/>
              </a:defRPr>
            </a:lvl8pPr>
            <a:lvl9pPr marL="1828800" algn="l" defTabSz="457200" rtl="0" fontAlgn="base">
              <a:spcBef>
                <a:spcPct val="0"/>
              </a:spcBef>
              <a:spcAft>
                <a:spcPct val="0"/>
              </a:spcAft>
              <a:defRPr sz="1400" b="1">
                <a:solidFill>
                  <a:schemeClr val="bg1"/>
                </a:solidFill>
                <a:latin typeface="Century Gothic" charset="0"/>
                <a:ea typeface="ＭＳ Ｐゴシック" charset="0"/>
              </a:defRPr>
            </a:lvl9pPr>
          </a:lstStyle>
          <a:p>
            <a:pPr eaLnBrk="1" fontAlgn="auto" hangingPunct="1">
              <a:spcAft>
                <a:spcPts val="0"/>
              </a:spcAft>
              <a:defRPr/>
            </a:pPr>
            <a:r>
              <a:rPr lang="en-US" sz="1800" dirty="0">
                <a:ea typeface="+mj-ea"/>
              </a:rPr>
              <a:t>Demo</a:t>
            </a:r>
          </a:p>
        </p:txBody>
      </p:sp>
      <p:sp>
        <p:nvSpPr>
          <p:cNvPr id="10" name="Text Placeholder 2"/>
          <p:cNvSpPr>
            <a:spLocks noGrp="1"/>
          </p:cNvSpPr>
          <p:nvPr>
            <p:ph type="body" idx="1" hasCustomPrompt="1"/>
          </p:nvPr>
        </p:nvSpPr>
        <p:spPr>
          <a:xfrm>
            <a:off x="1533751" y="2898320"/>
            <a:ext cx="9234941" cy="1551215"/>
          </a:xfrm>
        </p:spPr>
        <p:txBody>
          <a:bodyPr anchor="t">
            <a:noAutofit/>
          </a:bodyPr>
          <a:lstStyle>
            <a:lvl1pPr marL="0" indent="0">
              <a:buNone/>
              <a:defRPr lang="en-US" sz="3200" kern="1200" dirty="0" smtClean="0">
                <a:solidFill>
                  <a:schemeClr val="bg1"/>
                </a:solidFill>
                <a:latin typeface="Century Gothic" panose="020B0502020202020204" pitchFamily="34" charset="0"/>
                <a:ea typeface="MS PGothic" panose="020B0600070205080204" pitchFamily="34" charset="-128"/>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Demo Description]</a:t>
            </a:r>
          </a:p>
        </p:txBody>
      </p:sp>
      <p:sp>
        <p:nvSpPr>
          <p:cNvPr id="8" name="Rectangle 7"/>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2484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970673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image" Target="../media/image19.png"/><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 id="2147483940" r:id="rId13"/>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142.xml"/><Relationship Id="rId6" Type="http://schemas.openxmlformats.org/officeDocument/2006/relationships/hyperlink" Target="https://www.youtube.com/user/Bryancutube256123"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4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13.xml"/><Relationship Id="rId1" Type="http://schemas.openxmlformats.org/officeDocument/2006/relationships/slideLayout" Target="../slideLayouts/slideLayout143.xml"/><Relationship Id="rId6" Type="http://schemas.openxmlformats.org/officeDocument/2006/relationships/image" Target="../media/image61.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42.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19.xml"/><Relationship Id="rId1" Type="http://schemas.openxmlformats.org/officeDocument/2006/relationships/slideLayout" Target="../slideLayouts/slideLayout65.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jpeg"/></Relationships>
</file>

<file path=ppt/slides/_rels/slide20.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20.xml"/><Relationship Id="rId1" Type="http://schemas.openxmlformats.org/officeDocument/2006/relationships/slideLayout" Target="../slideLayouts/slideLayout65.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21.xml"/><Relationship Id="rId1" Type="http://schemas.openxmlformats.org/officeDocument/2006/relationships/slideLayout" Target="../slideLayouts/slideLayout65.xm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hyperlink" Target="https://databricks.com/resources/type/example-notebooks" TargetMode="External"/><Relationship Id="rId2" Type="http://schemas.openxmlformats.org/officeDocument/2006/relationships/notesSlide" Target="../notesSlides/notesSlide22.xml"/><Relationship Id="rId1" Type="http://schemas.openxmlformats.org/officeDocument/2006/relationships/slideLayout" Target="../slideLayouts/slideLayout65.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3.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notesSlide" Target="../notesSlides/notesSlide25.xml"/><Relationship Id="rId1" Type="http://schemas.openxmlformats.org/officeDocument/2006/relationships/slideLayout" Target="../slideLayouts/slideLayout151.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3.xml"/></Relationships>
</file>

<file path=ppt/slides/_rels/slide2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5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4.png"/><Relationship Id="rId7"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5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15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2.xml"/><Relationship Id="rId1" Type="http://schemas.openxmlformats.org/officeDocument/2006/relationships/slideLayout" Target="../slideLayouts/slideLayout57.xml"/><Relationship Id="rId5" Type="http://schemas.openxmlformats.org/officeDocument/2006/relationships/image" Target="../media/image97.jpg"/><Relationship Id="rId4" Type="http://schemas.openxmlformats.org/officeDocument/2006/relationships/image" Target="../media/image96.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143.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143.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143.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148.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143.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143.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143.xml"/><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15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152.xm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152.xml"/><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49.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50.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51.xml"/><Relationship Id="rId1" Type="http://schemas.openxmlformats.org/officeDocument/2006/relationships/slideLayout" Target="../slideLayouts/slideLayout65.xml"/></Relationships>
</file>

<file path=ppt/slides/_rels/slide52.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52.xml"/><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53.xml"/><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4.xml"/><Relationship Id="rId1" Type="http://schemas.openxmlformats.org/officeDocument/2006/relationships/slideLayout" Target="../slideLayouts/slideLayout65.xml"/></Relationships>
</file>

<file path=ppt/slides/_rels/slide55.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55.xml"/><Relationship Id="rId1" Type="http://schemas.openxmlformats.org/officeDocument/2006/relationships/slideLayout" Target="../slideLayouts/slideLayout65.xml"/></Relationships>
</file>

<file path=ppt/slides/_rels/slide5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56.xml"/><Relationship Id="rId1" Type="http://schemas.openxmlformats.org/officeDocument/2006/relationships/slideLayout" Target="../slideLayouts/slideLayout65.xml"/></Relationships>
</file>

<file path=ppt/slides/_rels/slide57.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57.xml"/><Relationship Id="rId1" Type="http://schemas.openxmlformats.org/officeDocument/2006/relationships/slideLayout" Target="../slideLayouts/slideLayout65.xml"/></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8.xml"/><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59.xml"/><Relationship Id="rId1" Type="http://schemas.openxmlformats.org/officeDocument/2006/relationships/slideLayout" Target="../slideLayouts/slideLayout65.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65.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4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jpeg"/><Relationship Id="rId17" Type="http://schemas.openxmlformats.org/officeDocument/2006/relationships/image" Target="../media/image51.jpeg"/><Relationship Id="rId2" Type="http://schemas.openxmlformats.org/officeDocument/2006/relationships/notesSlide" Target="../notesSlides/notesSlide8.xml"/><Relationship Id="rId16" Type="http://schemas.openxmlformats.org/officeDocument/2006/relationships/image" Target="../media/image50.png"/><Relationship Id="rId1" Type="http://schemas.openxmlformats.org/officeDocument/2006/relationships/slideLayout" Target="../slideLayouts/slideLayout154.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jpeg"/><Relationship Id="rId10" Type="http://schemas.openxmlformats.org/officeDocument/2006/relationships/image" Target="../media/image44.jpe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42.xml"/><Relationship Id="rId6" Type="http://schemas.openxmlformats.org/officeDocument/2006/relationships/image" Target="../media/image27.jpg"/><Relationship Id="rId5" Type="http://schemas.openxmlformats.org/officeDocument/2006/relationships/hyperlink" Target="https://bostonazurebootcamp.com/2018" TargetMode="External"/><Relationship Id="rId4" Type="http://schemas.openxmlformats.org/officeDocument/2006/relationships/hyperlink" Target="https://github.com/bcafferky/shared"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646097"/>
            <a:ext cx="12192000" cy="6211903"/>
          </a:xfrm>
          <a:prstGeom prst="rect">
            <a:avLst/>
          </a:prstGeom>
          <a:solidFill>
            <a:srgbClr val="002060"/>
          </a:solidFill>
          <a:ln>
            <a:solidFill>
              <a:srgbClr val="0035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Arial" panose="020B0604020202020204" pitchFamily="34" charset="0"/>
              <a:cs typeface="Arial" panose="020B0604020202020204" pitchFamily="34" charset="0"/>
            </a:endParaRPr>
          </a:p>
        </p:txBody>
      </p:sp>
      <p:sp>
        <p:nvSpPr>
          <p:cNvPr id="5" name="Content Placeholder 1"/>
          <p:cNvSpPr txBox="1">
            <a:spLocks/>
          </p:cNvSpPr>
          <p:nvPr/>
        </p:nvSpPr>
        <p:spPr>
          <a:xfrm>
            <a:off x="8011486" y="4114890"/>
            <a:ext cx="4782570" cy="1069298"/>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endParaRPr>
          </a:p>
          <a:p>
            <a:r>
              <a:rPr lang="en-US" sz="1700" dirty="0"/>
              <a:t>@</a:t>
            </a:r>
            <a:r>
              <a:rPr lang="en-US" sz="1700" dirty="0" err="1"/>
              <a:t>bryancafferky</a:t>
            </a:r>
            <a:endParaRPr lang="en-US" sz="1700" dirty="0"/>
          </a:p>
          <a:p>
            <a:r>
              <a:rPr lang="en-US" sz="1700" dirty="0"/>
              <a:t>Bryan.Cafferky@Microsoft.com</a:t>
            </a:r>
          </a:p>
        </p:txBody>
      </p:sp>
      <p:sp>
        <p:nvSpPr>
          <p:cNvPr id="7" name="Content Placeholder 2"/>
          <p:cNvSpPr txBox="1">
            <a:spLocks/>
          </p:cNvSpPr>
          <p:nvPr/>
        </p:nvSpPr>
        <p:spPr>
          <a:xfrm>
            <a:off x="187426" y="1451586"/>
            <a:ext cx="9183149" cy="39451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800"/>
              </a:spcBef>
            </a:pPr>
            <a:r>
              <a:rPr lang="en-US" sz="2400" dirty="0">
                <a:solidFill>
                  <a:schemeClr val="tx1"/>
                </a:solidFill>
              </a:rPr>
              <a:t>Microsoft Technology Solutions Professional </a:t>
            </a:r>
          </a:p>
          <a:p>
            <a:pPr>
              <a:spcBef>
                <a:spcPts val="1800"/>
              </a:spcBef>
            </a:pPr>
            <a:r>
              <a:rPr lang="en-US" sz="2400" dirty="0">
                <a:solidFill>
                  <a:schemeClr val="tx1"/>
                </a:solidFill>
              </a:rPr>
              <a:t>Two Time Microsoft MVP </a:t>
            </a:r>
          </a:p>
          <a:p>
            <a:pPr>
              <a:spcBef>
                <a:spcPts val="1800"/>
              </a:spcBef>
            </a:pPr>
            <a:r>
              <a:rPr lang="en-US" sz="2400" dirty="0">
                <a:solidFill>
                  <a:schemeClr val="tx1"/>
                </a:solidFill>
              </a:rPr>
              <a:t>Decades of IT experience</a:t>
            </a:r>
          </a:p>
          <a:p>
            <a:pPr>
              <a:spcBef>
                <a:spcPts val="1800"/>
              </a:spcBef>
            </a:pPr>
            <a:r>
              <a:rPr lang="en-US" sz="2400" dirty="0">
                <a:solidFill>
                  <a:schemeClr val="tx1"/>
                </a:solidFill>
              </a:rPr>
              <a:t>Author of Pro PowerShell for Database Developers by </a:t>
            </a:r>
            <a:r>
              <a:rPr lang="en-US" sz="2400" dirty="0" err="1">
                <a:solidFill>
                  <a:schemeClr val="tx1"/>
                </a:solidFill>
              </a:rPr>
              <a:t>Apress</a:t>
            </a:r>
            <a:endParaRPr lang="en-US" sz="2400" dirty="0">
              <a:solidFill>
                <a:schemeClr val="tx1"/>
              </a:solidFill>
            </a:endParaRPr>
          </a:p>
          <a:p>
            <a:pPr>
              <a:spcBef>
                <a:spcPts val="1800"/>
              </a:spcBef>
            </a:pPr>
            <a:r>
              <a:rPr lang="en-US" sz="2400" dirty="0">
                <a:solidFill>
                  <a:schemeClr val="tx1"/>
                </a:solidFill>
              </a:rPr>
              <a:t>SQL PASS Chapter Lead</a:t>
            </a:r>
          </a:p>
          <a:p>
            <a:pPr>
              <a:spcBef>
                <a:spcPts val="1800"/>
              </a:spcBef>
            </a:pPr>
            <a:r>
              <a:rPr lang="en-US" sz="2400" dirty="0">
                <a:solidFill>
                  <a:schemeClr val="tx1"/>
                </a:solidFill>
              </a:rPr>
              <a:t>Lead the Greater Boston Data Science, ML , and AI Group</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370" y="966200"/>
            <a:ext cx="1381125" cy="1381125"/>
          </a:xfrm>
          <a:prstGeom prst="rect">
            <a:avLst/>
          </a:prstGeom>
        </p:spPr>
      </p:pic>
      <p:sp>
        <p:nvSpPr>
          <p:cNvPr id="6" name="Title 3"/>
          <p:cNvSpPr txBox="1">
            <a:spLocks/>
          </p:cNvSpPr>
          <p:nvPr/>
        </p:nvSpPr>
        <p:spPr>
          <a:xfrm>
            <a:off x="0" y="-45199"/>
            <a:ext cx="12522741" cy="1039950"/>
          </a:xfrm>
          <a:prstGeom prst="rect">
            <a:avLst/>
          </a:prstGeom>
          <a:solidFill>
            <a:schemeClr val="tx1"/>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rgbClr val="00359E"/>
                </a:solidFill>
                <a:latin typeface="Arial" panose="020B0604020202020204" pitchFamily="34" charset="0"/>
                <a:cs typeface="Arial" panose="020B0604020202020204" pitchFamily="34" charset="0"/>
              </a:rPr>
              <a:t>Bryan Cafferky</a:t>
            </a:r>
          </a:p>
        </p:txBody>
      </p:sp>
      <p:pic>
        <p:nvPicPr>
          <p:cNvPr id="9" name="Picture 8">
            <a:extLst>
              <a:ext uri="{FF2B5EF4-FFF2-40B4-BE49-F238E27FC236}">
                <a16:creationId xmlns:a16="http://schemas.microsoft.com/office/drawing/2014/main" id="{2A5680D3-BC73-4A87-8A25-1EFB126F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4784" y="5117515"/>
            <a:ext cx="1508353" cy="556785"/>
          </a:xfrm>
          <a:prstGeom prst="rect">
            <a:avLst/>
          </a:prstGeom>
        </p:spPr>
      </p:pic>
      <p:pic>
        <p:nvPicPr>
          <p:cNvPr id="10" name="Picture 9">
            <a:extLst>
              <a:ext uri="{FF2B5EF4-FFF2-40B4-BE49-F238E27FC236}">
                <a16:creationId xmlns:a16="http://schemas.microsoft.com/office/drawing/2014/main" id="{A4D015F6-5D52-4325-BEF5-A2A6D2D99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9068" y="5626030"/>
            <a:ext cx="739566" cy="739566"/>
          </a:xfrm>
          <a:prstGeom prst="rect">
            <a:avLst/>
          </a:prstGeom>
        </p:spPr>
      </p:pic>
      <p:sp>
        <p:nvSpPr>
          <p:cNvPr id="2" name="Rectangle 1">
            <a:extLst>
              <a:ext uri="{FF2B5EF4-FFF2-40B4-BE49-F238E27FC236}">
                <a16:creationId xmlns:a16="http://schemas.microsoft.com/office/drawing/2014/main" id="{D5AE0294-C5F5-45D0-B7BC-8EA3BDD098CB}"/>
              </a:ext>
            </a:extLst>
          </p:cNvPr>
          <p:cNvSpPr/>
          <p:nvPr/>
        </p:nvSpPr>
        <p:spPr>
          <a:xfrm>
            <a:off x="6832172" y="6457379"/>
            <a:ext cx="5272405" cy="369332"/>
          </a:xfrm>
          <a:prstGeom prst="rect">
            <a:avLst/>
          </a:prstGeom>
        </p:spPr>
        <p:txBody>
          <a:bodyPr wrap="none">
            <a:spAutoFit/>
          </a:bodyPr>
          <a:lstStyle/>
          <a:p>
            <a:r>
              <a:rPr lang="en-US" dirty="0">
                <a:hlinkClick r:id="rId6"/>
              </a:rPr>
              <a:t>https://www.youtube.com/user/Bryancutube256123</a:t>
            </a:r>
            <a:endParaRPr lang="en-US" dirty="0"/>
          </a:p>
        </p:txBody>
      </p:sp>
    </p:spTree>
    <p:extLst>
      <p:ext uri="{BB962C8B-B14F-4D97-AF65-F5344CB8AC3E}">
        <p14:creationId xmlns:p14="http://schemas.microsoft.com/office/powerpoint/2010/main" val="3651117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4098" name="Picture 2" descr="See the source image">
            <a:extLst>
              <a:ext uri="{FF2B5EF4-FFF2-40B4-BE49-F238E27FC236}">
                <a16:creationId xmlns:a16="http://schemas.microsoft.com/office/drawing/2014/main" id="{2DE6B071-3787-4BE5-A897-DE711F574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840" y="1495163"/>
            <a:ext cx="6380771" cy="4796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21241B-5F0F-4B7E-9044-DA56200F0BF8}"/>
              </a:ext>
            </a:extLst>
          </p:cNvPr>
          <p:cNvSpPr>
            <a:spLocks noGrp="1"/>
          </p:cNvSpPr>
          <p:nvPr>
            <p:ph type="title"/>
          </p:nvPr>
        </p:nvSpPr>
        <p:spPr>
          <a:xfrm>
            <a:off x="2492384" y="171497"/>
            <a:ext cx="6283417" cy="919072"/>
          </a:xfrm>
        </p:spPr>
        <p:txBody>
          <a:bodyPr/>
          <a:lstStyle/>
          <a:p>
            <a:r>
              <a:rPr lang="en-US" dirty="0"/>
              <a:t>Making Things Easier</a:t>
            </a:r>
          </a:p>
        </p:txBody>
      </p:sp>
      <p:pic>
        <p:nvPicPr>
          <p:cNvPr id="5122" name="Picture 2" descr="See the source image">
            <a:extLst>
              <a:ext uri="{FF2B5EF4-FFF2-40B4-BE49-F238E27FC236}">
                <a16:creationId xmlns:a16="http://schemas.microsoft.com/office/drawing/2014/main" id="{64FC9BD1-591E-484B-9F9B-C8611EEDC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29" y="1272258"/>
            <a:ext cx="10206905" cy="521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34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814" y="4711531"/>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978" y="3760411"/>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670423" y="3363985"/>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
        <p:nvSpPr>
          <p:cNvPr id="18" name="TextBox 17">
            <a:extLst>
              <a:ext uri="{FF2B5EF4-FFF2-40B4-BE49-F238E27FC236}">
                <a16:creationId xmlns:a16="http://schemas.microsoft.com/office/drawing/2014/main" id="{FB1D8B86-946E-4903-81F3-E1360F40176B}"/>
              </a:ext>
            </a:extLst>
          </p:cNvPr>
          <p:cNvSpPr txBox="1"/>
          <p:nvPr/>
        </p:nvSpPr>
        <p:spPr>
          <a:xfrm>
            <a:off x="5482200" y="5346839"/>
            <a:ext cx="193668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rgbClr val="0070C0"/>
                </a:solidFill>
              </a:rPr>
              <a:t>Machine Learning</a:t>
            </a:r>
          </a:p>
        </p:txBody>
      </p:sp>
      <p:sp>
        <p:nvSpPr>
          <p:cNvPr id="19" name="TextBox 18">
            <a:extLst>
              <a:ext uri="{FF2B5EF4-FFF2-40B4-BE49-F238E27FC236}">
                <a16:creationId xmlns:a16="http://schemas.microsoft.com/office/drawing/2014/main" id="{6C7D4890-0202-4B60-A209-CD5B5A28AA1F}"/>
              </a:ext>
            </a:extLst>
          </p:cNvPr>
          <p:cNvSpPr txBox="1"/>
          <p:nvPr/>
        </p:nvSpPr>
        <p:spPr>
          <a:xfrm>
            <a:off x="6099987" y="4183275"/>
            <a:ext cx="57451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a:t>
            </a:r>
          </a:p>
        </p:txBody>
      </p:sp>
      <p:sp>
        <p:nvSpPr>
          <p:cNvPr id="2" name="Rectangle: Rounded Corners 1">
            <a:extLst>
              <a:ext uri="{FF2B5EF4-FFF2-40B4-BE49-F238E27FC236}">
                <a16:creationId xmlns:a16="http://schemas.microsoft.com/office/drawing/2014/main" id="{882F7E61-099A-429B-90E8-82D4761BE8BD}"/>
              </a:ext>
            </a:extLst>
          </p:cNvPr>
          <p:cNvSpPr/>
          <p:nvPr/>
        </p:nvSpPr>
        <p:spPr bwMode="auto">
          <a:xfrm rot="20209187">
            <a:off x="9502924" y="1119499"/>
            <a:ext cx="1974078" cy="683664"/>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First Class</a:t>
            </a:r>
          </a:p>
        </p:txBody>
      </p:sp>
    </p:spTree>
    <p:extLst>
      <p:ext uri="{BB962C8B-B14F-4D97-AF65-F5344CB8AC3E}">
        <p14:creationId xmlns:p14="http://schemas.microsoft.com/office/powerpoint/2010/main" val="2767195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3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3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3AC8BB-B8D9-45E1-9F8E-15F96792B189}"/>
              </a:ext>
            </a:extLst>
          </p:cNvPr>
          <p:cNvSpPr/>
          <p:nvPr/>
        </p:nvSpPr>
        <p:spPr bwMode="auto">
          <a:xfrm>
            <a:off x="341832" y="316194"/>
            <a:ext cx="1610992" cy="65802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F322C969-6CFE-4B26-A454-662945D49622}"/>
              </a:ext>
            </a:extLst>
          </p:cNvPr>
          <p:cNvSpPr>
            <a:spLocks noGrp="1"/>
          </p:cNvSpPr>
          <p:nvPr>
            <p:ph type="title"/>
          </p:nvPr>
        </p:nvSpPr>
        <p:spPr>
          <a:xfrm>
            <a:off x="341832" y="229749"/>
            <a:ext cx="10336029" cy="966662"/>
          </a:xfrm>
        </p:spPr>
        <p:txBody>
          <a:bodyPr/>
          <a:lstStyle/>
          <a:p>
            <a:r>
              <a:rPr lang="en-US" sz="4400" dirty="0"/>
              <a:t>Jumpstart with Sample Notebooks</a:t>
            </a:r>
          </a:p>
        </p:txBody>
      </p:sp>
      <p:pic>
        <p:nvPicPr>
          <p:cNvPr id="13" name="Picture 12">
            <a:extLst>
              <a:ext uri="{FF2B5EF4-FFF2-40B4-BE49-F238E27FC236}">
                <a16:creationId xmlns:a16="http://schemas.microsoft.com/office/drawing/2014/main" id="{132789FE-3666-460E-A78B-0BC643F3C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455" y="974221"/>
            <a:ext cx="4351755" cy="5127252"/>
          </a:xfrm>
          <a:prstGeom prst="rect">
            <a:avLst/>
          </a:prstGeom>
        </p:spPr>
      </p:pic>
      <p:sp>
        <p:nvSpPr>
          <p:cNvPr id="20" name="Rectangle 19">
            <a:extLst>
              <a:ext uri="{FF2B5EF4-FFF2-40B4-BE49-F238E27FC236}">
                <a16:creationId xmlns:a16="http://schemas.microsoft.com/office/drawing/2014/main" id="{F6D0BA2B-37B4-4EE2-B0E8-936171B55229}"/>
              </a:ext>
            </a:extLst>
          </p:cNvPr>
          <p:cNvSpPr/>
          <p:nvPr/>
        </p:nvSpPr>
        <p:spPr>
          <a:xfrm>
            <a:off x="3840927" y="6238205"/>
            <a:ext cx="3337837" cy="307777"/>
          </a:xfrm>
          <a:prstGeom prst="rect">
            <a:avLst/>
          </a:prstGeom>
        </p:spPr>
        <p:txBody>
          <a:bodyPr wrap="none">
            <a:spAutoFit/>
          </a:bodyPr>
          <a:lstStyle/>
          <a:p>
            <a:r>
              <a:rPr lang="en-US" sz="1400" dirty="0"/>
              <a:t>https://clipartion.com/free-clipart-12075/</a:t>
            </a:r>
          </a:p>
        </p:txBody>
      </p:sp>
    </p:spTree>
    <p:extLst>
      <p:ext uri="{BB962C8B-B14F-4D97-AF65-F5344CB8AC3E}">
        <p14:creationId xmlns:p14="http://schemas.microsoft.com/office/powerpoint/2010/main" val="811722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9" y="229227"/>
            <a:ext cx="9859116" cy="779177"/>
          </a:xfrm>
        </p:spPr>
        <p:txBody>
          <a:bodyPr/>
          <a:lstStyle/>
          <a:p>
            <a:r>
              <a:rPr lang="en-US" sz="4800" dirty="0"/>
              <a:t>Azure Databrick Notebooks</a:t>
            </a:r>
          </a:p>
        </p:txBody>
      </p:sp>
      <p:pic>
        <p:nvPicPr>
          <p:cNvPr id="5" name="Picture 4">
            <a:extLst>
              <a:ext uri="{FF2B5EF4-FFF2-40B4-BE49-F238E27FC236}">
                <a16:creationId xmlns:a16="http://schemas.microsoft.com/office/drawing/2014/main" id="{3BD351B3-A292-4F70-94C4-9B52A0037F87}"/>
              </a:ext>
            </a:extLst>
          </p:cNvPr>
          <p:cNvPicPr>
            <a:picLocks noChangeAspect="1"/>
          </p:cNvPicPr>
          <p:nvPr/>
        </p:nvPicPr>
        <p:blipFill>
          <a:blip r:embed="rId3"/>
          <a:stretch>
            <a:fillRect/>
          </a:stretch>
        </p:blipFill>
        <p:spPr>
          <a:xfrm>
            <a:off x="364738" y="1167035"/>
            <a:ext cx="9494378" cy="5340588"/>
          </a:xfrm>
          <a:prstGeom prst="rect">
            <a:avLst/>
          </a:prstGeom>
        </p:spPr>
      </p:pic>
      <p:sp>
        <p:nvSpPr>
          <p:cNvPr id="6" name="Callout: Line 5">
            <a:extLst>
              <a:ext uri="{FF2B5EF4-FFF2-40B4-BE49-F238E27FC236}">
                <a16:creationId xmlns:a16="http://schemas.microsoft.com/office/drawing/2014/main" id="{533BB96B-E551-4805-A9B8-8FA321B15FD6}"/>
              </a:ext>
            </a:extLst>
          </p:cNvPr>
          <p:cNvSpPr/>
          <p:nvPr/>
        </p:nvSpPr>
        <p:spPr bwMode="auto">
          <a:xfrm>
            <a:off x="10451507" y="4153256"/>
            <a:ext cx="1350235" cy="726393"/>
          </a:xfrm>
          <a:prstGeom prst="borderCallout1">
            <a:avLst>
              <a:gd name="adj1" fmla="val 18750"/>
              <a:gd name="adj2" fmla="val -8333"/>
              <a:gd name="adj3" fmla="val 63088"/>
              <a:gd name="adj4" fmla="val -8706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Code Cells</a:t>
            </a:r>
          </a:p>
        </p:txBody>
      </p:sp>
      <p:sp>
        <p:nvSpPr>
          <p:cNvPr id="8" name="Callout: Line 7">
            <a:extLst>
              <a:ext uri="{FF2B5EF4-FFF2-40B4-BE49-F238E27FC236}">
                <a16:creationId xmlns:a16="http://schemas.microsoft.com/office/drawing/2014/main" id="{3E53ADC7-151A-454E-8BBA-3D9E21AD9D04}"/>
              </a:ext>
            </a:extLst>
          </p:cNvPr>
          <p:cNvSpPr/>
          <p:nvPr/>
        </p:nvSpPr>
        <p:spPr bwMode="auto">
          <a:xfrm>
            <a:off x="10237863" y="2341547"/>
            <a:ext cx="1777524" cy="726393"/>
          </a:xfrm>
          <a:prstGeom prst="borderCallout1">
            <a:avLst>
              <a:gd name="adj1" fmla="val 18750"/>
              <a:gd name="adj2" fmla="val -8333"/>
              <a:gd name="adj3" fmla="val 63088"/>
              <a:gd name="adj4" fmla="val -8706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Annotations</a:t>
            </a:r>
          </a:p>
        </p:txBody>
      </p:sp>
      <p:sp>
        <p:nvSpPr>
          <p:cNvPr id="9" name="Callout: Line 8">
            <a:extLst>
              <a:ext uri="{FF2B5EF4-FFF2-40B4-BE49-F238E27FC236}">
                <a16:creationId xmlns:a16="http://schemas.microsoft.com/office/drawing/2014/main" id="{CEA3A877-F358-417E-AB2F-7EC056EC13CF}"/>
              </a:ext>
            </a:extLst>
          </p:cNvPr>
          <p:cNvSpPr/>
          <p:nvPr/>
        </p:nvSpPr>
        <p:spPr bwMode="auto">
          <a:xfrm>
            <a:off x="8988752" y="361326"/>
            <a:ext cx="1350235" cy="726393"/>
          </a:xfrm>
          <a:prstGeom prst="borderCallout1">
            <a:avLst>
              <a:gd name="adj1" fmla="val 18750"/>
              <a:gd name="adj2" fmla="val -8333"/>
              <a:gd name="adj3" fmla="val 241911"/>
              <a:gd name="adj4" fmla="val -368080"/>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Toolbar</a:t>
            </a:r>
          </a:p>
        </p:txBody>
      </p:sp>
    </p:spTree>
    <p:extLst>
      <p:ext uri="{BB962C8B-B14F-4D97-AF65-F5344CB8AC3E}">
        <p14:creationId xmlns:p14="http://schemas.microsoft.com/office/powerpoint/2010/main" val="250718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9" y="229227"/>
            <a:ext cx="9859116" cy="779177"/>
          </a:xfrm>
        </p:spPr>
        <p:txBody>
          <a:bodyPr/>
          <a:lstStyle/>
          <a:p>
            <a:r>
              <a:rPr lang="en-US" sz="4800" dirty="0"/>
              <a:t>Importing Notebooks</a:t>
            </a:r>
          </a:p>
        </p:txBody>
      </p:sp>
      <p:pic>
        <p:nvPicPr>
          <p:cNvPr id="3" name="Picture 2">
            <a:extLst>
              <a:ext uri="{FF2B5EF4-FFF2-40B4-BE49-F238E27FC236}">
                <a16:creationId xmlns:a16="http://schemas.microsoft.com/office/drawing/2014/main" id="{0D89466E-4B61-415A-95A8-33B5FBCF59E3}"/>
              </a:ext>
            </a:extLst>
          </p:cNvPr>
          <p:cNvPicPr>
            <a:picLocks noChangeAspect="1"/>
          </p:cNvPicPr>
          <p:nvPr/>
        </p:nvPicPr>
        <p:blipFill>
          <a:blip r:embed="rId3"/>
          <a:stretch>
            <a:fillRect/>
          </a:stretch>
        </p:blipFill>
        <p:spPr>
          <a:xfrm>
            <a:off x="1128712" y="1685925"/>
            <a:ext cx="9934575" cy="3486150"/>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6537535" y="302241"/>
            <a:ext cx="3161942" cy="1218910"/>
          </a:xfrm>
          <a:prstGeom prst="borderCallout1">
            <a:avLst>
              <a:gd name="adj1" fmla="val 126985"/>
              <a:gd name="adj2" fmla="val 42316"/>
              <a:gd name="adj3" fmla="val 286777"/>
              <a:gd name="adj4" fmla="val 6940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Under Workspace/Users/User – Select Import from the Dropdown</a:t>
            </a:r>
          </a:p>
        </p:txBody>
      </p:sp>
    </p:spTree>
    <p:extLst>
      <p:ext uri="{BB962C8B-B14F-4D97-AF65-F5344CB8AC3E}">
        <p14:creationId xmlns:p14="http://schemas.microsoft.com/office/powerpoint/2010/main" val="771374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9" y="229227"/>
            <a:ext cx="9859116" cy="779177"/>
          </a:xfrm>
        </p:spPr>
        <p:txBody>
          <a:bodyPr/>
          <a:lstStyle/>
          <a:p>
            <a:r>
              <a:rPr lang="en-US" sz="4800" dirty="0"/>
              <a:t>Importing Notebooks</a:t>
            </a:r>
          </a:p>
        </p:txBody>
      </p:sp>
      <p:pic>
        <p:nvPicPr>
          <p:cNvPr id="2" name="Picture 1">
            <a:extLst>
              <a:ext uri="{FF2B5EF4-FFF2-40B4-BE49-F238E27FC236}">
                <a16:creationId xmlns:a16="http://schemas.microsoft.com/office/drawing/2014/main" id="{7AD7EBF3-9F44-47F8-9530-8BD6698E51B8}"/>
              </a:ext>
            </a:extLst>
          </p:cNvPr>
          <p:cNvPicPr>
            <a:picLocks noChangeAspect="1"/>
          </p:cNvPicPr>
          <p:nvPr/>
        </p:nvPicPr>
        <p:blipFill>
          <a:blip r:embed="rId3"/>
          <a:stretch>
            <a:fillRect/>
          </a:stretch>
        </p:blipFill>
        <p:spPr>
          <a:xfrm>
            <a:off x="1310444" y="2174526"/>
            <a:ext cx="6439010" cy="3957459"/>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7956136" y="1448133"/>
            <a:ext cx="1974077" cy="726393"/>
          </a:xfrm>
          <a:prstGeom prst="borderCallout1">
            <a:avLst>
              <a:gd name="adj1" fmla="val 18750"/>
              <a:gd name="adj2" fmla="val -8333"/>
              <a:gd name="adj3" fmla="val 177205"/>
              <a:gd name="adj4" fmla="val -232637"/>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From file or URL</a:t>
            </a:r>
          </a:p>
        </p:txBody>
      </p:sp>
      <p:sp>
        <p:nvSpPr>
          <p:cNvPr id="8" name="Callout: Line 7">
            <a:extLst>
              <a:ext uri="{FF2B5EF4-FFF2-40B4-BE49-F238E27FC236}">
                <a16:creationId xmlns:a16="http://schemas.microsoft.com/office/drawing/2014/main" id="{3E53ADC7-151A-454E-8BBA-3D9E21AD9D04}"/>
              </a:ext>
            </a:extLst>
          </p:cNvPr>
          <p:cNvSpPr/>
          <p:nvPr/>
        </p:nvSpPr>
        <p:spPr bwMode="auto">
          <a:xfrm>
            <a:off x="8511612" y="5046670"/>
            <a:ext cx="1777524" cy="726393"/>
          </a:xfrm>
          <a:prstGeom prst="borderCallout1">
            <a:avLst>
              <a:gd name="adj1" fmla="val 18750"/>
              <a:gd name="adj2" fmla="val -8333"/>
              <a:gd name="adj3" fmla="val -56912"/>
              <a:gd name="adj4" fmla="val -107259"/>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Import library</a:t>
            </a:r>
          </a:p>
        </p:txBody>
      </p:sp>
    </p:spTree>
    <p:extLst>
      <p:ext uri="{BB962C8B-B14F-4D97-AF65-F5344CB8AC3E}">
        <p14:creationId xmlns:p14="http://schemas.microsoft.com/office/powerpoint/2010/main" val="129166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pic>
        <p:nvPicPr>
          <p:cNvPr id="5" name="Picture 4">
            <a:extLst>
              <a:ext uri="{FF2B5EF4-FFF2-40B4-BE49-F238E27FC236}">
                <a16:creationId xmlns:a16="http://schemas.microsoft.com/office/drawing/2014/main" id="{E4637683-A64C-431C-983E-9805C251F2E6}"/>
              </a:ext>
            </a:extLst>
          </p:cNvPr>
          <p:cNvPicPr>
            <a:picLocks noChangeAspect="1"/>
          </p:cNvPicPr>
          <p:nvPr/>
        </p:nvPicPr>
        <p:blipFill>
          <a:blip r:embed="rId4"/>
          <a:stretch>
            <a:fillRect/>
          </a:stretch>
        </p:blipFill>
        <p:spPr>
          <a:xfrm>
            <a:off x="969127" y="1008404"/>
            <a:ext cx="8285599" cy="5286484"/>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9524287" y="913110"/>
            <a:ext cx="2038173" cy="1197701"/>
          </a:xfrm>
          <a:prstGeom prst="borderCallout1">
            <a:avLst>
              <a:gd name="adj1" fmla="val 18750"/>
              <a:gd name="adj2" fmla="val -8333"/>
              <a:gd name="adj3" fmla="val 77630"/>
              <a:gd name="adj4" fmla="val -19362"/>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Lot of sample notebooks to try</a:t>
            </a:r>
          </a:p>
        </p:txBody>
      </p:sp>
    </p:spTree>
    <p:extLst>
      <p:ext uri="{BB962C8B-B14F-4D97-AF65-F5344CB8AC3E}">
        <p14:creationId xmlns:p14="http://schemas.microsoft.com/office/powerpoint/2010/main" val="2497416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DC38536-9A90-475C-9770-D02E0B1BD0EB}"/>
              </a:ext>
            </a:extLst>
          </p:cNvPr>
          <p:cNvSpPr/>
          <p:nvPr/>
        </p:nvSpPr>
        <p:spPr>
          <a:xfrm>
            <a:off x="0" y="0"/>
            <a:ext cx="12192000" cy="97029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Arial Black" panose="020B0A04020102020204" pitchFamily="34" charset="0"/>
              </a:rPr>
              <a:t>Azure Data Services Overview</a:t>
            </a:r>
          </a:p>
        </p:txBody>
      </p:sp>
      <p:sp>
        <p:nvSpPr>
          <p:cNvPr id="4" name="TextBox 3"/>
          <p:cNvSpPr txBox="1"/>
          <p:nvPr/>
        </p:nvSpPr>
        <p:spPr>
          <a:xfrm>
            <a:off x="222991" y="5715235"/>
            <a:ext cx="4038285" cy="830997"/>
          </a:xfrm>
          <a:prstGeom prst="rect">
            <a:avLst/>
          </a:prstGeom>
          <a:noFill/>
        </p:spPr>
        <p:txBody>
          <a:bodyPr wrap="none" rtlCol="0">
            <a:spAutoFit/>
          </a:bodyPr>
          <a:lstStyle/>
          <a:p>
            <a:r>
              <a:rPr lang="en-US" sz="2800" dirty="0">
                <a:solidFill>
                  <a:schemeClr val="bg1"/>
                </a:solidFill>
              </a:rPr>
              <a:t>Bryan Cafferky</a:t>
            </a:r>
          </a:p>
          <a:p>
            <a:r>
              <a:rPr lang="en-US" sz="2000" i="1" dirty="0">
                <a:solidFill>
                  <a:schemeClr val="bg1"/>
                </a:solidFill>
              </a:rPr>
              <a:t>Technical Solutions Professional</a:t>
            </a:r>
          </a:p>
        </p:txBody>
      </p:sp>
      <p:pic>
        <p:nvPicPr>
          <p:cNvPr id="3" name="Picture 2">
            <a:extLst>
              <a:ext uri="{FF2B5EF4-FFF2-40B4-BE49-F238E27FC236}">
                <a16:creationId xmlns:a16="http://schemas.microsoft.com/office/drawing/2014/main" id="{9533A20B-1092-4DEB-95D2-A1BC7C7C40B2}"/>
              </a:ext>
            </a:extLst>
          </p:cNvPr>
          <p:cNvPicPr>
            <a:picLocks noChangeAspect="1"/>
          </p:cNvPicPr>
          <p:nvPr/>
        </p:nvPicPr>
        <p:blipFill>
          <a:blip r:embed="rId3"/>
          <a:stretch>
            <a:fillRect/>
          </a:stretch>
        </p:blipFill>
        <p:spPr>
          <a:xfrm>
            <a:off x="9432949" y="6122917"/>
            <a:ext cx="2550364" cy="545757"/>
          </a:xfrm>
          <a:prstGeom prst="rect">
            <a:avLst/>
          </a:prstGeom>
        </p:spPr>
      </p:pic>
      <p:pic>
        <p:nvPicPr>
          <p:cNvPr id="1026" name="Picture 2" descr="Image result for microsoft machine learning">
            <a:extLst>
              <a:ext uri="{FF2B5EF4-FFF2-40B4-BE49-F238E27FC236}">
                <a16:creationId xmlns:a16="http://schemas.microsoft.com/office/drawing/2014/main" id="{DA8553FF-5795-4523-A29B-1215419BE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7771" y="1153885"/>
            <a:ext cx="7445829" cy="41882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A8073D39-BED3-4B54-87A8-068F2921AE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369525"/>
            <a:ext cx="1687286" cy="80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2914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sp>
        <p:nvSpPr>
          <p:cNvPr id="9" name="Callout: Line 8">
            <a:extLst>
              <a:ext uri="{FF2B5EF4-FFF2-40B4-BE49-F238E27FC236}">
                <a16:creationId xmlns:a16="http://schemas.microsoft.com/office/drawing/2014/main" id="{CEA3A877-F358-417E-AB2F-7EC056EC13CF}"/>
              </a:ext>
            </a:extLst>
          </p:cNvPr>
          <p:cNvSpPr/>
          <p:nvPr/>
        </p:nvSpPr>
        <p:spPr bwMode="auto">
          <a:xfrm>
            <a:off x="7746762" y="417454"/>
            <a:ext cx="2038173" cy="1197701"/>
          </a:xfrm>
          <a:prstGeom prst="borderCallout1">
            <a:avLst>
              <a:gd name="adj1" fmla="val 115075"/>
              <a:gd name="adj2" fmla="val 52883"/>
              <a:gd name="adj3" fmla="val 146128"/>
              <a:gd name="adj4" fmla="val 101393"/>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Open and Click on the Import Notebook Button</a:t>
            </a:r>
          </a:p>
        </p:txBody>
      </p:sp>
      <p:pic>
        <p:nvPicPr>
          <p:cNvPr id="2" name="Picture 1">
            <a:extLst>
              <a:ext uri="{FF2B5EF4-FFF2-40B4-BE49-F238E27FC236}">
                <a16:creationId xmlns:a16="http://schemas.microsoft.com/office/drawing/2014/main" id="{30B2A4D3-7C3B-4C83-B873-4895A40D9B66}"/>
              </a:ext>
            </a:extLst>
          </p:cNvPr>
          <p:cNvPicPr>
            <a:picLocks noChangeAspect="1"/>
          </p:cNvPicPr>
          <p:nvPr/>
        </p:nvPicPr>
        <p:blipFill>
          <a:blip r:embed="rId4"/>
          <a:stretch>
            <a:fillRect/>
          </a:stretch>
        </p:blipFill>
        <p:spPr>
          <a:xfrm>
            <a:off x="1051132" y="2219826"/>
            <a:ext cx="9203821" cy="3277267"/>
          </a:xfrm>
          <a:prstGeom prst="rect">
            <a:avLst/>
          </a:prstGeom>
        </p:spPr>
      </p:pic>
      <p:sp>
        <p:nvSpPr>
          <p:cNvPr id="7" name="Callout: Line 6">
            <a:extLst>
              <a:ext uri="{FF2B5EF4-FFF2-40B4-BE49-F238E27FC236}">
                <a16:creationId xmlns:a16="http://schemas.microsoft.com/office/drawing/2014/main" id="{97F2BA42-4FF5-452B-AA26-95F79C2B5629}"/>
              </a:ext>
            </a:extLst>
          </p:cNvPr>
          <p:cNvSpPr/>
          <p:nvPr/>
        </p:nvSpPr>
        <p:spPr bwMode="auto">
          <a:xfrm>
            <a:off x="8003311" y="3402239"/>
            <a:ext cx="2038173" cy="921933"/>
          </a:xfrm>
          <a:prstGeom prst="borderCallout1">
            <a:avLst>
              <a:gd name="adj1" fmla="val 45864"/>
              <a:gd name="adj2" fmla="val -8752"/>
              <a:gd name="adj3" fmla="val 4138"/>
              <a:gd name="adj4" fmla="val -52905"/>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Copy the Link to the Clipboard</a:t>
            </a:r>
          </a:p>
        </p:txBody>
      </p:sp>
    </p:spTree>
    <p:extLst>
      <p:ext uri="{BB962C8B-B14F-4D97-AF65-F5344CB8AC3E}">
        <p14:creationId xmlns:p14="http://schemas.microsoft.com/office/powerpoint/2010/main" val="2803724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pic>
        <p:nvPicPr>
          <p:cNvPr id="5" name="Picture 4">
            <a:extLst>
              <a:ext uri="{FF2B5EF4-FFF2-40B4-BE49-F238E27FC236}">
                <a16:creationId xmlns:a16="http://schemas.microsoft.com/office/drawing/2014/main" id="{205E0042-1611-48CE-8659-0220D305119B}"/>
              </a:ext>
            </a:extLst>
          </p:cNvPr>
          <p:cNvPicPr>
            <a:picLocks noChangeAspect="1"/>
          </p:cNvPicPr>
          <p:nvPr/>
        </p:nvPicPr>
        <p:blipFill>
          <a:blip r:embed="rId4"/>
          <a:stretch>
            <a:fillRect/>
          </a:stretch>
        </p:blipFill>
        <p:spPr>
          <a:xfrm>
            <a:off x="1933575" y="1303802"/>
            <a:ext cx="7945363" cy="4463585"/>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9413191" y="1137145"/>
            <a:ext cx="2038173" cy="921934"/>
          </a:xfrm>
          <a:prstGeom prst="borderCallout1">
            <a:avLst>
              <a:gd name="adj1" fmla="val 115075"/>
              <a:gd name="adj2" fmla="val 52883"/>
              <a:gd name="adj3" fmla="val 196074"/>
              <a:gd name="adj4" fmla="val -66741"/>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Paste the Link and Click Import</a:t>
            </a:r>
          </a:p>
        </p:txBody>
      </p:sp>
    </p:spTree>
    <p:extLst>
      <p:ext uri="{BB962C8B-B14F-4D97-AF65-F5344CB8AC3E}">
        <p14:creationId xmlns:p14="http://schemas.microsoft.com/office/powerpoint/2010/main" val="3627282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C1930-FA37-46ED-9563-14F6B394FB08}"/>
              </a:ext>
            </a:extLst>
          </p:cNvPr>
          <p:cNvSpPr>
            <a:spLocks noGrp="1"/>
          </p:cNvSpPr>
          <p:nvPr>
            <p:ph type="title"/>
          </p:nvPr>
        </p:nvSpPr>
        <p:spPr>
          <a:xfrm>
            <a:off x="182368" y="97328"/>
            <a:ext cx="9859116" cy="779177"/>
          </a:xfrm>
        </p:spPr>
        <p:txBody>
          <a:bodyPr/>
          <a:lstStyle/>
          <a:p>
            <a:r>
              <a:rPr lang="en-US" sz="4800" dirty="0"/>
              <a:t>Importing Notebooks</a:t>
            </a:r>
          </a:p>
        </p:txBody>
      </p:sp>
      <p:sp>
        <p:nvSpPr>
          <p:cNvPr id="3" name="Rectangle 2">
            <a:extLst>
              <a:ext uri="{FF2B5EF4-FFF2-40B4-BE49-F238E27FC236}">
                <a16:creationId xmlns:a16="http://schemas.microsoft.com/office/drawing/2014/main" id="{79879DE2-50A5-484D-BFB8-A3E41B2225ED}"/>
              </a:ext>
            </a:extLst>
          </p:cNvPr>
          <p:cNvSpPr/>
          <p:nvPr/>
        </p:nvSpPr>
        <p:spPr>
          <a:xfrm>
            <a:off x="2031050" y="6344691"/>
            <a:ext cx="7591514" cy="369332"/>
          </a:xfrm>
          <a:prstGeom prst="rect">
            <a:avLst/>
          </a:prstGeom>
        </p:spPr>
        <p:txBody>
          <a:bodyPr wrap="square">
            <a:spAutoFit/>
          </a:bodyPr>
          <a:lstStyle/>
          <a:p>
            <a:r>
              <a:rPr lang="en-US" dirty="0">
                <a:hlinkClick r:id="rId3"/>
              </a:rPr>
              <a:t>https://databricks.com/resources/type/example-notebooks</a:t>
            </a:r>
            <a:endParaRPr lang="en-US" dirty="0"/>
          </a:p>
        </p:txBody>
      </p:sp>
      <p:pic>
        <p:nvPicPr>
          <p:cNvPr id="2" name="Picture 1">
            <a:extLst>
              <a:ext uri="{FF2B5EF4-FFF2-40B4-BE49-F238E27FC236}">
                <a16:creationId xmlns:a16="http://schemas.microsoft.com/office/drawing/2014/main" id="{B96DA1D8-D15E-4CE9-9E03-55EF1642F2BC}"/>
              </a:ext>
            </a:extLst>
          </p:cNvPr>
          <p:cNvPicPr>
            <a:picLocks noChangeAspect="1"/>
          </p:cNvPicPr>
          <p:nvPr/>
        </p:nvPicPr>
        <p:blipFill>
          <a:blip r:embed="rId4"/>
          <a:stretch>
            <a:fillRect/>
          </a:stretch>
        </p:blipFill>
        <p:spPr>
          <a:xfrm>
            <a:off x="1724447" y="1137145"/>
            <a:ext cx="8204720" cy="5380543"/>
          </a:xfrm>
          <a:prstGeom prst="rect">
            <a:avLst/>
          </a:prstGeom>
        </p:spPr>
      </p:pic>
      <p:sp>
        <p:nvSpPr>
          <p:cNvPr id="9" name="Callout: Line 8">
            <a:extLst>
              <a:ext uri="{FF2B5EF4-FFF2-40B4-BE49-F238E27FC236}">
                <a16:creationId xmlns:a16="http://schemas.microsoft.com/office/drawing/2014/main" id="{CEA3A877-F358-417E-AB2F-7EC056EC13CF}"/>
              </a:ext>
            </a:extLst>
          </p:cNvPr>
          <p:cNvSpPr/>
          <p:nvPr/>
        </p:nvSpPr>
        <p:spPr bwMode="auto">
          <a:xfrm>
            <a:off x="9448466" y="427650"/>
            <a:ext cx="2038173" cy="921934"/>
          </a:xfrm>
          <a:prstGeom prst="borderCallout1">
            <a:avLst>
              <a:gd name="adj1" fmla="val 115075"/>
              <a:gd name="adj2" fmla="val 52883"/>
              <a:gd name="adj3" fmla="val 196074"/>
              <a:gd name="adj4" fmla="val -66741"/>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Imported Notebook</a:t>
            </a:r>
          </a:p>
        </p:txBody>
      </p:sp>
    </p:spTree>
    <p:extLst>
      <p:ext uri="{BB962C8B-B14F-4D97-AF65-F5344CB8AC3E}">
        <p14:creationId xmlns:p14="http://schemas.microsoft.com/office/powerpoint/2010/main" val="1013072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770722" y="580102"/>
            <a:ext cx="5331125" cy="488950"/>
          </a:xfrm>
        </p:spPr>
        <p:txBody>
          <a:bodyPr/>
          <a:lstStyle/>
          <a:p>
            <a:r>
              <a:rPr lang="en-US" sz="3600" dirty="0"/>
              <a:t>Why So Many Options?</a:t>
            </a:r>
          </a:p>
        </p:txBody>
      </p:sp>
      <p:pic>
        <p:nvPicPr>
          <p:cNvPr id="9218" name="Picture 2" descr="Image result for golf clubs">
            <a:extLst>
              <a:ext uri="{FF2B5EF4-FFF2-40B4-BE49-F238E27FC236}">
                <a16:creationId xmlns:a16="http://schemas.microsoft.com/office/drawing/2014/main" id="{D504E4B5-F63D-461F-A40E-0EEC80AC4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722" y="1431881"/>
            <a:ext cx="4242062" cy="484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57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1340152" y="986648"/>
            <a:ext cx="9859116" cy="1108608"/>
          </a:xfrm>
        </p:spPr>
        <p:txBody>
          <a:bodyPr/>
          <a:lstStyle/>
          <a:p>
            <a:r>
              <a:rPr lang="en-US" dirty="0"/>
              <a:t>It’s Time for a Closer Look</a:t>
            </a:r>
          </a:p>
        </p:txBody>
      </p:sp>
      <p:pic>
        <p:nvPicPr>
          <p:cNvPr id="2050" name="Picture 2" descr="See the source image">
            <a:extLst>
              <a:ext uri="{FF2B5EF4-FFF2-40B4-BE49-F238E27FC236}">
                <a16:creationId xmlns:a16="http://schemas.microsoft.com/office/drawing/2014/main" id="{6491DFD9-41EF-4E73-A2CB-4AF3975D8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26" y="3101306"/>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846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4DFDD-CB7F-444D-8FAC-96478BAB3362}"/>
              </a:ext>
            </a:extLst>
          </p:cNvPr>
          <p:cNvPicPr>
            <a:picLocks noChangeAspect="1"/>
          </p:cNvPicPr>
          <p:nvPr/>
        </p:nvPicPr>
        <p:blipFill>
          <a:blip r:embed="rId3"/>
          <a:stretch>
            <a:fillRect/>
          </a:stretch>
        </p:blipFill>
        <p:spPr>
          <a:xfrm>
            <a:off x="1363773" y="353165"/>
            <a:ext cx="9841034" cy="6348105"/>
          </a:xfrm>
          <a:prstGeom prst="rect">
            <a:avLst/>
          </a:prstGeom>
        </p:spPr>
      </p:pic>
      <p:sp>
        <p:nvSpPr>
          <p:cNvPr id="4" name="Rectangle: Rounded Corners 3">
            <a:extLst>
              <a:ext uri="{FF2B5EF4-FFF2-40B4-BE49-F238E27FC236}">
                <a16:creationId xmlns:a16="http://schemas.microsoft.com/office/drawing/2014/main" id="{97C0BBF4-C69D-4254-9A7A-516510EA7A46}"/>
              </a:ext>
            </a:extLst>
          </p:cNvPr>
          <p:cNvSpPr/>
          <p:nvPr/>
        </p:nvSpPr>
        <p:spPr bwMode="auto">
          <a:xfrm>
            <a:off x="8718171" y="1897228"/>
            <a:ext cx="2179128" cy="1340922"/>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Times New Roman" panose="02020603050405020304" pitchFamily="18" charset="0"/>
                <a:ea typeface="Segoe UI" pitchFamily="34" charset="0"/>
                <a:cs typeface="Times New Roman" panose="02020603050405020304" pitchFamily="18" charset="0"/>
              </a:rPr>
              <a:t>Compute and Storage are Separate</a:t>
            </a:r>
          </a:p>
        </p:txBody>
      </p:sp>
    </p:spTree>
    <p:extLst>
      <p:ext uri="{BB962C8B-B14F-4D97-AF65-F5344CB8AC3E}">
        <p14:creationId xmlns:p14="http://schemas.microsoft.com/office/powerpoint/2010/main" val="281882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3" name="Picture 2">
            <a:extLst>
              <a:ext uri="{FF2B5EF4-FFF2-40B4-BE49-F238E27FC236}">
                <a16:creationId xmlns:a16="http://schemas.microsoft.com/office/drawing/2014/main" id="{8AE5B25C-E759-46CE-B33F-3425511E65FA}"/>
              </a:ext>
            </a:extLst>
          </p:cNvPr>
          <p:cNvPicPr>
            <a:picLocks noChangeAspect="1"/>
          </p:cNvPicPr>
          <p:nvPr/>
        </p:nvPicPr>
        <p:blipFill>
          <a:blip r:embed="rId3"/>
          <a:stretch>
            <a:fillRect/>
          </a:stretch>
        </p:blipFill>
        <p:spPr>
          <a:xfrm>
            <a:off x="1734949" y="1113677"/>
            <a:ext cx="7930445" cy="5203233"/>
          </a:xfrm>
          <a:prstGeom prst="rect">
            <a:avLst/>
          </a:prstGeom>
        </p:spPr>
      </p:pic>
      <p:sp>
        <p:nvSpPr>
          <p:cNvPr id="4" name="Callout: Line 3">
            <a:extLst>
              <a:ext uri="{FF2B5EF4-FFF2-40B4-BE49-F238E27FC236}">
                <a16:creationId xmlns:a16="http://schemas.microsoft.com/office/drawing/2014/main" id="{8A874836-134D-48FC-A3AB-7F48FCBFED38}"/>
              </a:ext>
            </a:extLst>
          </p:cNvPr>
          <p:cNvSpPr/>
          <p:nvPr/>
        </p:nvSpPr>
        <p:spPr bwMode="auto">
          <a:xfrm>
            <a:off x="6384022" y="2013342"/>
            <a:ext cx="1971413" cy="369116"/>
          </a:xfrm>
          <a:prstGeom prst="borderCallout1">
            <a:avLst>
              <a:gd name="adj1" fmla="val 18750"/>
              <a:gd name="adj2" fmla="val -8333"/>
              <a:gd name="adj3" fmla="val 87500"/>
              <a:gd name="adj4" fmla="val -58759"/>
            </a:avLst>
          </a:prstGeom>
          <a:solidFill>
            <a:srgbClr val="7030A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Search for Resource</a:t>
            </a:r>
          </a:p>
        </p:txBody>
      </p:sp>
    </p:spTree>
    <p:extLst>
      <p:ext uri="{BB962C8B-B14F-4D97-AF65-F5344CB8AC3E}">
        <p14:creationId xmlns:p14="http://schemas.microsoft.com/office/powerpoint/2010/main" val="8448030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5" name="Picture 4">
            <a:extLst>
              <a:ext uri="{FF2B5EF4-FFF2-40B4-BE49-F238E27FC236}">
                <a16:creationId xmlns:a16="http://schemas.microsoft.com/office/drawing/2014/main" id="{46C06E9C-4E98-4698-B38B-1649DE4840BF}"/>
              </a:ext>
            </a:extLst>
          </p:cNvPr>
          <p:cNvPicPr>
            <a:picLocks noChangeAspect="1"/>
          </p:cNvPicPr>
          <p:nvPr/>
        </p:nvPicPr>
        <p:blipFill>
          <a:blip r:embed="rId3"/>
          <a:stretch>
            <a:fillRect/>
          </a:stretch>
        </p:blipFill>
        <p:spPr>
          <a:xfrm>
            <a:off x="838200" y="1215311"/>
            <a:ext cx="10515600" cy="5473048"/>
          </a:xfrm>
          <a:prstGeom prst="rect">
            <a:avLst/>
          </a:prstGeom>
          <a:effectLst/>
        </p:spPr>
      </p:pic>
    </p:spTree>
    <p:extLst>
      <p:ext uri="{BB962C8B-B14F-4D97-AF65-F5344CB8AC3E}">
        <p14:creationId xmlns:p14="http://schemas.microsoft.com/office/powerpoint/2010/main" val="20640558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E23A2-685D-4119-A786-C41E0BBA2C9B}"/>
              </a:ext>
            </a:extLst>
          </p:cNvPr>
          <p:cNvSpPr>
            <a:spLocks noGrp="1"/>
          </p:cNvSpPr>
          <p:nvPr>
            <p:ph type="title"/>
          </p:nvPr>
        </p:nvSpPr>
        <p:spPr/>
        <p:txBody>
          <a:bodyPr/>
          <a:lstStyle/>
          <a:p>
            <a:r>
              <a:rPr lang="en-US" dirty="0"/>
              <a:t>Azure Databricks – creating a workspace</a:t>
            </a:r>
          </a:p>
        </p:txBody>
      </p:sp>
      <p:pic>
        <p:nvPicPr>
          <p:cNvPr id="5" name="Picture 4">
            <a:extLst>
              <a:ext uri="{FF2B5EF4-FFF2-40B4-BE49-F238E27FC236}">
                <a16:creationId xmlns:a16="http://schemas.microsoft.com/office/drawing/2014/main" id="{FD39E47D-C6EE-4A2A-BA2B-F1A70F7B5E62}"/>
              </a:ext>
            </a:extLst>
          </p:cNvPr>
          <p:cNvPicPr>
            <a:picLocks noChangeAspect="1"/>
          </p:cNvPicPr>
          <p:nvPr/>
        </p:nvPicPr>
        <p:blipFill>
          <a:blip r:embed="rId3"/>
          <a:stretch>
            <a:fillRect/>
          </a:stretch>
        </p:blipFill>
        <p:spPr>
          <a:xfrm>
            <a:off x="838200" y="1215311"/>
            <a:ext cx="10515600" cy="5470306"/>
          </a:xfrm>
          <a:prstGeom prst="rect">
            <a:avLst/>
          </a:prstGeom>
          <a:effectLst/>
        </p:spPr>
      </p:pic>
    </p:spTree>
    <p:extLst>
      <p:ext uri="{BB962C8B-B14F-4D97-AF65-F5344CB8AC3E}">
        <p14:creationId xmlns:p14="http://schemas.microsoft.com/office/powerpoint/2010/main" val="22978363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581400" y="476320"/>
            <a:ext cx="5029200" cy="488950"/>
          </a:xfrm>
        </p:spPr>
        <p:txBody>
          <a:bodyPr/>
          <a:lstStyle/>
          <a:p>
            <a:r>
              <a:rPr lang="en-US" sz="3600" dirty="0"/>
              <a:t>Why So Many Options?</a:t>
            </a:r>
          </a:p>
        </p:txBody>
      </p:sp>
      <p:pic>
        <p:nvPicPr>
          <p:cNvPr id="6" name="Picture 5">
            <a:extLst>
              <a:ext uri="{FF2B5EF4-FFF2-40B4-BE49-F238E27FC236}">
                <a16:creationId xmlns:a16="http://schemas.microsoft.com/office/drawing/2014/main" id="{2EDB8819-FDDC-46BB-9CD9-6AE1DF875B46}"/>
              </a:ext>
            </a:extLst>
          </p:cNvPr>
          <p:cNvPicPr>
            <a:picLocks noChangeAspect="1"/>
          </p:cNvPicPr>
          <p:nvPr/>
        </p:nvPicPr>
        <p:blipFill>
          <a:blip r:embed="rId3"/>
          <a:stretch>
            <a:fillRect/>
          </a:stretch>
        </p:blipFill>
        <p:spPr>
          <a:xfrm>
            <a:off x="2922510" y="1242269"/>
            <a:ext cx="6805543" cy="4857750"/>
          </a:xfrm>
          <a:prstGeom prst="rect">
            <a:avLst/>
          </a:prstGeom>
        </p:spPr>
      </p:pic>
      <p:sp>
        <p:nvSpPr>
          <p:cNvPr id="7" name="Rectangle 6">
            <a:extLst>
              <a:ext uri="{FF2B5EF4-FFF2-40B4-BE49-F238E27FC236}">
                <a16:creationId xmlns:a16="http://schemas.microsoft.com/office/drawing/2014/main" id="{BF307753-8C79-443F-89B9-9E164554993E}"/>
              </a:ext>
            </a:extLst>
          </p:cNvPr>
          <p:cNvSpPr/>
          <p:nvPr/>
        </p:nvSpPr>
        <p:spPr>
          <a:xfrm>
            <a:off x="798990" y="6100019"/>
            <a:ext cx="11745158" cy="276999"/>
          </a:xfrm>
          <a:prstGeom prst="rect">
            <a:avLst/>
          </a:prstGeom>
        </p:spPr>
        <p:txBody>
          <a:bodyPr wrap="square">
            <a:spAutoFit/>
          </a:bodyPr>
          <a:lstStyle/>
          <a:p>
            <a:r>
              <a:rPr lang="en-US" sz="1200" dirty="0">
                <a:solidFill>
                  <a:schemeClr val="bg1"/>
                </a:solidFill>
              </a:rPr>
              <a:t>https://www.quebechebdo.com/content/dam/tc/quebec-hebdo/images/2010/7/16/une-nouvelle-salle-d-operation-pour-cont-1075320.jpg</a:t>
            </a:r>
          </a:p>
        </p:txBody>
      </p:sp>
    </p:spTree>
    <p:extLst>
      <p:ext uri="{BB962C8B-B14F-4D97-AF65-F5344CB8AC3E}">
        <p14:creationId xmlns:p14="http://schemas.microsoft.com/office/powerpoint/2010/main" val="8443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8A18545C-D5E2-4CA7-AE90-F52DE09D9EF1}"/>
              </a:ext>
            </a:extLst>
          </p:cNvPr>
          <p:cNvSpPr>
            <a:spLocks noGrp="1"/>
          </p:cNvSpPr>
          <p:nvPr>
            <p:ph type="title"/>
          </p:nvPr>
        </p:nvSpPr>
        <p:spPr/>
        <p:txBody>
          <a:bodyPr/>
          <a:lstStyle/>
          <a:p>
            <a:r>
              <a:rPr lang="en-US" dirty="0"/>
              <a:t>Azure Databricks – workspace deployment</a:t>
            </a:r>
          </a:p>
        </p:txBody>
      </p:sp>
      <p:pic>
        <p:nvPicPr>
          <p:cNvPr id="4" name="Picture 3">
            <a:extLst>
              <a:ext uri="{FF2B5EF4-FFF2-40B4-BE49-F238E27FC236}">
                <a16:creationId xmlns:a16="http://schemas.microsoft.com/office/drawing/2014/main" id="{FE793B4D-60C3-464C-8F49-91008F416F1F}"/>
              </a:ext>
            </a:extLst>
          </p:cNvPr>
          <p:cNvPicPr>
            <a:picLocks noChangeAspect="1"/>
          </p:cNvPicPr>
          <p:nvPr/>
        </p:nvPicPr>
        <p:blipFill>
          <a:blip r:embed="rId3"/>
          <a:stretch>
            <a:fillRect/>
          </a:stretch>
        </p:blipFill>
        <p:spPr>
          <a:xfrm>
            <a:off x="850274" y="1215311"/>
            <a:ext cx="10515600" cy="5451212"/>
          </a:xfrm>
          <a:prstGeom prst="rect">
            <a:avLst/>
          </a:prstGeom>
          <a:effectLst/>
        </p:spPr>
      </p:pic>
    </p:spTree>
    <p:extLst>
      <p:ext uri="{BB962C8B-B14F-4D97-AF65-F5344CB8AC3E}">
        <p14:creationId xmlns:p14="http://schemas.microsoft.com/office/powerpoint/2010/main" val="39635679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0BB3B3-FD54-4E74-A1F3-EF44B07D8862}"/>
              </a:ext>
            </a:extLst>
          </p:cNvPr>
          <p:cNvPicPr>
            <a:picLocks noChangeAspect="1"/>
          </p:cNvPicPr>
          <p:nvPr/>
        </p:nvPicPr>
        <p:blipFill>
          <a:blip r:embed="rId3"/>
          <a:stretch>
            <a:fillRect/>
          </a:stretch>
        </p:blipFill>
        <p:spPr>
          <a:xfrm>
            <a:off x="167147" y="0"/>
            <a:ext cx="11699535" cy="6580989"/>
          </a:xfrm>
          <a:prstGeom prst="rect">
            <a:avLst/>
          </a:prstGeom>
        </p:spPr>
      </p:pic>
      <p:sp>
        <p:nvSpPr>
          <p:cNvPr id="6" name="Callout: Line 5">
            <a:extLst>
              <a:ext uri="{FF2B5EF4-FFF2-40B4-BE49-F238E27FC236}">
                <a16:creationId xmlns:a16="http://schemas.microsoft.com/office/drawing/2014/main" id="{9E636466-A88D-40FE-851B-1CB6729FF647}"/>
              </a:ext>
            </a:extLst>
          </p:cNvPr>
          <p:cNvSpPr/>
          <p:nvPr/>
        </p:nvSpPr>
        <p:spPr bwMode="auto">
          <a:xfrm>
            <a:off x="4060724" y="3736258"/>
            <a:ext cx="1435082" cy="511278"/>
          </a:xfrm>
          <a:prstGeom prst="borderCallout1">
            <a:avLst>
              <a:gd name="adj1" fmla="val 112981"/>
              <a:gd name="adj2" fmla="val 30035"/>
              <a:gd name="adj3" fmla="val 166346"/>
              <a:gd name="adj4" fmla="val 431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Documentation</a:t>
            </a:r>
          </a:p>
        </p:txBody>
      </p:sp>
      <p:sp>
        <p:nvSpPr>
          <p:cNvPr id="7" name="Callout: Line 6">
            <a:extLst>
              <a:ext uri="{FF2B5EF4-FFF2-40B4-BE49-F238E27FC236}">
                <a16:creationId xmlns:a16="http://schemas.microsoft.com/office/drawing/2014/main" id="{AF6E24B9-A15A-4447-AA8E-E31594FAA9AB}"/>
              </a:ext>
            </a:extLst>
          </p:cNvPr>
          <p:cNvSpPr/>
          <p:nvPr/>
        </p:nvSpPr>
        <p:spPr bwMode="auto">
          <a:xfrm>
            <a:off x="9650362" y="3642851"/>
            <a:ext cx="1435082" cy="511278"/>
          </a:xfrm>
          <a:prstGeom prst="borderCallout1">
            <a:avLst>
              <a:gd name="adj1" fmla="val 112981"/>
              <a:gd name="adj2" fmla="val 30035"/>
              <a:gd name="adj3" fmla="val 189423"/>
              <a:gd name="adj4" fmla="val -122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Quick Start</a:t>
            </a:r>
          </a:p>
        </p:txBody>
      </p:sp>
      <p:sp>
        <p:nvSpPr>
          <p:cNvPr id="8" name="Rectangle 7">
            <a:extLst>
              <a:ext uri="{FF2B5EF4-FFF2-40B4-BE49-F238E27FC236}">
                <a16:creationId xmlns:a16="http://schemas.microsoft.com/office/drawing/2014/main" id="{084C55BA-7E47-41B6-923C-60446F6F0A3E}"/>
              </a:ext>
            </a:extLst>
          </p:cNvPr>
          <p:cNvSpPr/>
          <p:nvPr/>
        </p:nvSpPr>
        <p:spPr bwMode="auto">
          <a:xfrm>
            <a:off x="3765753" y="1017535"/>
            <a:ext cx="5742039" cy="56706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Help All Along the Way</a:t>
            </a:r>
          </a:p>
        </p:txBody>
      </p:sp>
    </p:spTree>
    <p:extLst>
      <p:ext uri="{BB962C8B-B14F-4D97-AF65-F5344CB8AC3E}">
        <p14:creationId xmlns:p14="http://schemas.microsoft.com/office/powerpoint/2010/main" val="35188006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Title 2">
            <a:extLst>
              <a:ext uri="{FF2B5EF4-FFF2-40B4-BE49-F238E27FC236}">
                <a16:creationId xmlns:a16="http://schemas.microsoft.com/office/drawing/2014/main" id="{72853FBB-C276-4633-9A50-36F3F8087D51}"/>
              </a:ext>
            </a:extLst>
          </p:cNvPr>
          <p:cNvSpPr>
            <a:spLocks noGrp="1"/>
          </p:cNvSpPr>
          <p:nvPr>
            <p:ph type="title"/>
          </p:nvPr>
        </p:nvSpPr>
        <p:spPr/>
        <p:txBody>
          <a:bodyPr/>
          <a:lstStyle/>
          <a:p>
            <a:r>
              <a:rPr lang="en-US" dirty="0"/>
              <a:t>Azure Databricks – workspace home page</a:t>
            </a:r>
          </a:p>
        </p:txBody>
      </p:sp>
      <p:pic>
        <p:nvPicPr>
          <p:cNvPr id="5" name="Picture 4">
            <a:extLst>
              <a:ext uri="{FF2B5EF4-FFF2-40B4-BE49-F238E27FC236}">
                <a16:creationId xmlns:a16="http://schemas.microsoft.com/office/drawing/2014/main" id="{5A4B2389-D5BB-4706-82FA-B335DB414581}"/>
              </a:ext>
            </a:extLst>
          </p:cNvPr>
          <p:cNvPicPr>
            <a:picLocks noChangeAspect="1"/>
          </p:cNvPicPr>
          <p:nvPr/>
        </p:nvPicPr>
        <p:blipFill>
          <a:blip r:embed="rId3"/>
          <a:stretch>
            <a:fillRect/>
          </a:stretch>
        </p:blipFill>
        <p:spPr>
          <a:xfrm>
            <a:off x="838200" y="1215311"/>
            <a:ext cx="10515600" cy="5462080"/>
          </a:xfrm>
          <a:prstGeom prst="rect">
            <a:avLst/>
          </a:prstGeom>
          <a:effectLst/>
        </p:spPr>
      </p:pic>
    </p:spTree>
    <p:extLst>
      <p:ext uri="{BB962C8B-B14F-4D97-AF65-F5344CB8AC3E}">
        <p14:creationId xmlns:p14="http://schemas.microsoft.com/office/powerpoint/2010/main" val="18287552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3009561" y="1021126"/>
            <a:ext cx="6629390" cy="1108608"/>
          </a:xfrm>
        </p:spPr>
        <p:txBody>
          <a:bodyPr/>
          <a:lstStyle/>
          <a:p>
            <a:r>
              <a:rPr lang="en-US" dirty="0"/>
              <a:t>A Deeper Dive</a:t>
            </a:r>
          </a:p>
        </p:txBody>
      </p:sp>
      <p:pic>
        <p:nvPicPr>
          <p:cNvPr id="3074" name="Picture 2" descr="See the source image">
            <a:extLst>
              <a:ext uri="{FF2B5EF4-FFF2-40B4-BE49-F238E27FC236}">
                <a16:creationId xmlns:a16="http://schemas.microsoft.com/office/drawing/2014/main" id="{F2972D3C-D0F0-4AE9-9077-0D9B5D59B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58" y="2671067"/>
            <a:ext cx="30099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24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24FD57-A5B0-4631-A64C-61D5452B61B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a:t>
            </a:r>
          </a:p>
        </p:txBody>
      </p:sp>
      <p:sp>
        <p:nvSpPr>
          <p:cNvPr id="7" name="Rectangle 6">
            <a:extLst>
              <a:ext uri="{FF2B5EF4-FFF2-40B4-BE49-F238E27FC236}">
                <a16:creationId xmlns:a16="http://schemas.microsoft.com/office/drawing/2014/main" id="{3D94A7F1-CF57-4BBA-8852-31F3AD147112}"/>
              </a:ext>
            </a:extLst>
          </p:cNvPr>
          <p:cNvSpPr/>
          <p:nvPr/>
        </p:nvSpPr>
        <p:spPr>
          <a:xfrm>
            <a:off x="556374" y="2364297"/>
            <a:ext cx="6190707" cy="2956900"/>
          </a:xfrm>
          <a:prstGeom prst="rect">
            <a:avLst/>
          </a:prstGeom>
        </p:spPr>
        <p:txBody>
          <a:bodyPr wrap="square" anchor="ctr">
            <a:spAutoFit/>
          </a:body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pic>
        <p:nvPicPr>
          <p:cNvPr id="2050" name="Picture 2" descr="https://openclipart.org/image/2400px/svg_to_png/166415/cluster.png">
            <a:extLst>
              <a:ext uri="{FF2B5EF4-FFF2-40B4-BE49-F238E27FC236}">
                <a16:creationId xmlns:a16="http://schemas.microsoft.com/office/drawing/2014/main" id="{656F24EA-C2F3-44DD-B529-A72376582F7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2236" y="2557426"/>
            <a:ext cx="2444086" cy="24440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11E6644-0DC9-48D5-9075-A96D9D5C8A53}"/>
              </a:ext>
            </a:extLst>
          </p:cNvPr>
          <p:cNvPicPr>
            <a:picLocks noChangeAspect="1"/>
          </p:cNvPicPr>
          <p:nvPr/>
        </p:nvPicPr>
        <p:blipFill>
          <a:blip r:embed="rId4"/>
          <a:stretch>
            <a:fillRect/>
          </a:stretch>
        </p:blipFill>
        <p:spPr>
          <a:xfrm>
            <a:off x="8789371" y="4220240"/>
            <a:ext cx="331503" cy="271529"/>
          </a:xfrm>
          <a:prstGeom prst="rect">
            <a:avLst/>
          </a:prstGeom>
          <a:ln>
            <a:noFill/>
          </a:ln>
        </p:spPr>
      </p:pic>
      <p:pic>
        <p:nvPicPr>
          <p:cNvPr id="14" name="Picture 13">
            <a:extLst>
              <a:ext uri="{FF2B5EF4-FFF2-40B4-BE49-F238E27FC236}">
                <a16:creationId xmlns:a16="http://schemas.microsoft.com/office/drawing/2014/main" id="{75609A02-AF20-4C27-91DD-44E9BEB9C92D}"/>
              </a:ext>
            </a:extLst>
          </p:cNvPr>
          <p:cNvPicPr>
            <a:picLocks noChangeAspect="1"/>
          </p:cNvPicPr>
          <p:nvPr/>
        </p:nvPicPr>
        <p:blipFill>
          <a:blip r:embed="rId4"/>
          <a:stretch>
            <a:fillRect/>
          </a:stretch>
        </p:blipFill>
        <p:spPr>
          <a:xfrm>
            <a:off x="9440969" y="4220239"/>
            <a:ext cx="331503" cy="271529"/>
          </a:xfrm>
          <a:prstGeom prst="rect">
            <a:avLst/>
          </a:prstGeom>
          <a:ln>
            <a:noFill/>
          </a:ln>
        </p:spPr>
      </p:pic>
      <p:pic>
        <p:nvPicPr>
          <p:cNvPr id="11" name="Picture 10">
            <a:extLst>
              <a:ext uri="{FF2B5EF4-FFF2-40B4-BE49-F238E27FC236}">
                <a16:creationId xmlns:a16="http://schemas.microsoft.com/office/drawing/2014/main" id="{874D4A8C-7463-42C5-8983-F42799FE65C0}"/>
              </a:ext>
            </a:extLst>
          </p:cNvPr>
          <p:cNvPicPr>
            <a:picLocks noChangeAspect="1"/>
          </p:cNvPicPr>
          <p:nvPr/>
        </p:nvPicPr>
        <p:blipFill>
          <a:blip r:embed="rId4"/>
          <a:stretch>
            <a:fillRect/>
          </a:stretch>
        </p:blipFill>
        <p:spPr>
          <a:xfrm>
            <a:off x="10092567" y="4220238"/>
            <a:ext cx="331503" cy="271529"/>
          </a:xfrm>
          <a:prstGeom prst="rect">
            <a:avLst/>
          </a:prstGeom>
          <a:ln>
            <a:noFill/>
          </a:ln>
        </p:spPr>
      </p:pic>
    </p:spTree>
    <p:extLst>
      <p:ext uri="{BB962C8B-B14F-4D97-AF65-F5344CB8AC3E}">
        <p14:creationId xmlns:p14="http://schemas.microsoft.com/office/powerpoint/2010/main" val="36022695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5313-EAC2-451B-9729-088C36D3F5E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Creation</a:t>
            </a:r>
          </a:p>
        </p:txBody>
      </p:sp>
      <p:sp>
        <p:nvSpPr>
          <p:cNvPr id="6" name="Rectangle 5">
            <a:extLst>
              <a:ext uri="{FF2B5EF4-FFF2-40B4-BE49-F238E27FC236}">
                <a16:creationId xmlns:a16="http://schemas.microsoft.com/office/drawing/2014/main" id="{8EB633DE-3838-4AA6-B35B-9C5F5677EF28}"/>
              </a:ext>
            </a:extLst>
          </p:cNvPr>
          <p:cNvSpPr/>
          <p:nvPr/>
        </p:nvSpPr>
        <p:spPr>
          <a:xfrm>
            <a:off x="266920" y="1447612"/>
            <a:ext cx="4742921" cy="3142399"/>
          </a:xfrm>
          <a:prstGeom prst="rect">
            <a:avLst/>
          </a:prstGeom>
        </p:spPr>
        <p:txBody>
          <a:bodyPr wrap="square">
            <a:spAutoFit/>
          </a:body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 can create two types of clusters –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Standard</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and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Serverless Pool </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(see next slide)</a:t>
            </a:r>
          </a:p>
          <a:p>
            <a:pPr marL="285750" lvl="1" indent="-285750" defTabSz="914367">
              <a:lnSpc>
                <a:spcPct val="90000"/>
              </a:lnSpc>
              <a:spcBef>
                <a:spcPts val="600"/>
              </a:spcBef>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While creating a cluster you can specify: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Number of nodes</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Autoscaling and 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Spark Configuration details </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The Azure VM instance types for the Driver and Worker Nodes </a:t>
            </a:r>
          </a:p>
          <a:p>
            <a:pPr marL="635000" lvl="2" indent="-177800" defTabSz="914367">
              <a:lnSpc>
                <a:spcPct val="90000"/>
              </a:lnSpc>
              <a:spcBef>
                <a:spcPts val="576"/>
              </a:spcBef>
              <a:spcAft>
                <a:spcPts val="600"/>
              </a:spcAft>
              <a:buClr>
                <a:schemeClr val="accent1"/>
              </a:buClr>
              <a:buFont typeface="Arial" panose="020B0604020202020204" pitchFamily="34" charset="0"/>
              <a:buChar char="•"/>
              <a:tabLst>
                <a:tab pos="632806" algn="l"/>
              </a:tabLst>
            </a:pPr>
            <a:endParaRPr lang="en-US" sz="1600" kern="0" dirty="0">
              <a:solidFill>
                <a:schemeClr val="bg2">
                  <a:lumMod val="25000"/>
                </a:schemeClr>
              </a:solidFill>
            </a:endParaRPr>
          </a:p>
        </p:txBody>
      </p:sp>
      <p:pic>
        <p:nvPicPr>
          <p:cNvPr id="9" name="Picture 8">
            <a:extLst>
              <a:ext uri="{FF2B5EF4-FFF2-40B4-BE49-F238E27FC236}">
                <a16:creationId xmlns:a16="http://schemas.microsoft.com/office/drawing/2014/main" id="{2E3C761B-DF7C-44FB-9846-76C79DCE44BF}"/>
              </a:ext>
            </a:extLst>
          </p:cNvPr>
          <p:cNvPicPr>
            <a:picLocks noChangeAspect="1"/>
          </p:cNvPicPr>
          <p:nvPr/>
        </p:nvPicPr>
        <p:blipFill>
          <a:blip r:embed="rId3"/>
          <a:stretch>
            <a:fillRect/>
          </a:stretch>
        </p:blipFill>
        <p:spPr>
          <a:xfrm>
            <a:off x="2286262" y="4038122"/>
            <a:ext cx="2915809" cy="2637414"/>
          </a:xfrm>
          <a:prstGeom prst="rect">
            <a:avLst/>
          </a:prstGeom>
          <a:ln>
            <a:solidFill>
              <a:srgbClr val="002060"/>
            </a:solidFill>
          </a:ln>
        </p:spPr>
      </p:pic>
      <p:grpSp>
        <p:nvGrpSpPr>
          <p:cNvPr id="11" name="Group 10">
            <a:extLst>
              <a:ext uri="{FF2B5EF4-FFF2-40B4-BE49-F238E27FC236}">
                <a16:creationId xmlns:a16="http://schemas.microsoft.com/office/drawing/2014/main" id="{BCFE0F27-CCDC-4A96-912B-D54775868DDA}"/>
              </a:ext>
            </a:extLst>
          </p:cNvPr>
          <p:cNvGrpSpPr/>
          <p:nvPr/>
        </p:nvGrpSpPr>
        <p:grpSpPr>
          <a:xfrm>
            <a:off x="6159505" y="1314657"/>
            <a:ext cx="5765575" cy="3760877"/>
            <a:chOff x="6159505" y="1612371"/>
            <a:chExt cx="5765575" cy="3760877"/>
          </a:xfrm>
        </p:grpSpPr>
        <p:grpSp>
          <p:nvGrpSpPr>
            <p:cNvPr id="5" name="Group 4">
              <a:extLst>
                <a:ext uri="{FF2B5EF4-FFF2-40B4-BE49-F238E27FC236}">
                  <a16:creationId xmlns:a16="http://schemas.microsoft.com/office/drawing/2014/main" id="{80700EF5-82FB-4B66-8895-65DAC9479701}"/>
                </a:ext>
              </a:extLst>
            </p:cNvPr>
            <p:cNvGrpSpPr/>
            <p:nvPr/>
          </p:nvGrpSpPr>
          <p:grpSpPr>
            <a:xfrm>
              <a:off x="6159505" y="1612371"/>
              <a:ext cx="5765575" cy="3420608"/>
              <a:chOff x="5136403" y="1484919"/>
              <a:chExt cx="6961960" cy="3956139"/>
            </a:xfrm>
          </p:grpSpPr>
          <p:pic>
            <p:nvPicPr>
              <p:cNvPr id="3" name="Picture 2">
                <a:extLst>
                  <a:ext uri="{FF2B5EF4-FFF2-40B4-BE49-F238E27FC236}">
                    <a16:creationId xmlns:a16="http://schemas.microsoft.com/office/drawing/2014/main" id="{F8B8A200-F15C-43C6-8920-405B7D1CBD6E}"/>
                  </a:ext>
                </a:extLst>
              </p:cNvPr>
              <p:cNvPicPr>
                <a:picLocks noChangeAspect="1"/>
              </p:cNvPicPr>
              <p:nvPr/>
            </p:nvPicPr>
            <p:blipFill>
              <a:blip r:embed="rId4"/>
              <a:stretch>
                <a:fillRect/>
              </a:stretch>
            </p:blipFill>
            <p:spPr>
              <a:xfrm>
                <a:off x="5136403" y="1484919"/>
                <a:ext cx="6961960" cy="3956139"/>
              </a:xfrm>
              <a:prstGeom prst="rect">
                <a:avLst/>
              </a:prstGeom>
              <a:ln>
                <a:solidFill>
                  <a:srgbClr val="002060"/>
                </a:solidFill>
              </a:ln>
            </p:spPr>
          </p:pic>
          <p:sp>
            <p:nvSpPr>
              <p:cNvPr id="4" name="Rectangle 3">
                <a:extLst>
                  <a:ext uri="{FF2B5EF4-FFF2-40B4-BE49-F238E27FC236}">
                    <a16:creationId xmlns:a16="http://schemas.microsoft.com/office/drawing/2014/main" id="{318440B9-7E94-4912-984A-8A73741124F2}"/>
                  </a:ext>
                </a:extLst>
              </p:cNvPr>
              <p:cNvSpPr/>
              <p:nvPr/>
            </p:nvSpPr>
            <p:spPr bwMode="auto">
              <a:xfrm>
                <a:off x="10564721" y="1507590"/>
                <a:ext cx="1518528" cy="283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38645D6D-5437-4A63-8180-48AC74F3F6F4}"/>
                </a:ext>
              </a:extLst>
            </p:cNvPr>
            <p:cNvSpPr txBox="1"/>
            <p:nvPr/>
          </p:nvSpPr>
          <p:spPr>
            <a:xfrm>
              <a:off x="6475413" y="4925433"/>
              <a:ext cx="4915448" cy="447815"/>
            </a:xfrm>
            <a:prstGeom prst="rect">
              <a:avLst/>
            </a:prstGeom>
            <a:noFill/>
          </p:spPr>
          <p:txBody>
            <a:bodyPr wrap="none" lIns="182880" tIns="146304" rIns="182880" bIns="146304" rtlCol="0">
              <a:spAutoFit/>
            </a:bodyPr>
            <a:lstStyle/>
            <a:p>
              <a:pPr>
                <a:lnSpc>
                  <a:spcPct val="90000"/>
                </a:lnSpc>
                <a:spcAft>
                  <a:spcPts val="600"/>
                </a:spcAft>
              </a:pPr>
              <a:r>
                <a:rPr lang="en-US" sz="1100" i="1" dirty="0">
                  <a:gradFill>
                    <a:gsLst>
                      <a:gs pos="2917">
                        <a:schemeClr val="tx1"/>
                      </a:gs>
                      <a:gs pos="30000">
                        <a:schemeClr val="tx1"/>
                      </a:gs>
                    </a:gsLst>
                    <a:lin ang="5400000" scaled="0"/>
                  </a:gradFill>
                  <a:cs typeface="Segoe UI Semibold" panose="020B0702040204020203" pitchFamily="34" charset="0"/>
                </a:rPr>
                <a:t>Graphical wizard in the Azure Databricks portal to create a Standard Cluster </a:t>
              </a:r>
            </a:p>
          </p:txBody>
        </p:sp>
      </p:grpSp>
    </p:spTree>
    <p:extLst>
      <p:ext uri="{BB962C8B-B14F-4D97-AF65-F5344CB8AC3E}">
        <p14:creationId xmlns:p14="http://schemas.microsoft.com/office/powerpoint/2010/main" val="23418122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When creating Azure Databricks clusters you can choose Autoscaling and Auto Termination options.</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Autoscaling: Just specify the min and max number of clusters. Azure Databricks automatically scales up or down based on load.</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 Termination: After the specified minutes of inactivity the cluster is automatically terminated.</a:t>
            </a:r>
          </a:p>
          <a:p>
            <a:pPr marL="0" lvl="1" defTabSz="914367">
              <a:lnSpc>
                <a:spcPts val="2100"/>
              </a:lnSpc>
              <a:spcAft>
                <a:spcPts val="3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Benefits: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guess, or determine by trial and error, the correct number of nodes for the cluster</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As the workload changes you do not have to manually tweak the number of nodes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worry about wasting resources when the cluster is idle. You only pay for resource when they are actually being used</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2F5C-D4A2-4151-9B06-E3F6918D75C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Serverless Pool (Beta)</a:t>
            </a:r>
          </a:p>
        </p:txBody>
      </p:sp>
      <p:sp>
        <p:nvSpPr>
          <p:cNvPr id="4" name="Text Placeholder 3">
            <a:extLst>
              <a:ext uri="{FF2B5EF4-FFF2-40B4-BE49-F238E27FC236}">
                <a16:creationId xmlns:a16="http://schemas.microsoft.com/office/drawing/2014/main" id="{2D516163-A7CE-4EEA-9A7E-2356401B657C}"/>
              </a:ext>
            </a:extLst>
          </p:cNvPr>
          <p:cNvSpPr>
            <a:spLocks noGrp="1"/>
          </p:cNvSpPr>
          <p:nvPr>
            <p:ph type="body" sz="quarter" idx="11"/>
          </p:nvPr>
        </p:nvSpPr>
        <p:spPr>
          <a:xfrm>
            <a:off x="267684" y="940811"/>
            <a:ext cx="11655078" cy="461665"/>
          </a:xfrm>
        </p:spPr>
        <p:txBody>
          <a:bodyPr/>
          <a:lstStyle/>
          <a:p>
            <a:pPr algn="ctr"/>
            <a:r>
              <a:rPr lang="en-US" sz="2000" dirty="0">
                <a:solidFill>
                  <a:srgbClr val="0070C0"/>
                </a:solidFill>
                <a:latin typeface="Segoe UI Semilight" panose="020B0402040204020203" pitchFamily="34" charset="0"/>
              </a:rPr>
              <a:t>A  self-managed pool of cloud resources, auto-configured for interactive Spark workloads</a:t>
            </a:r>
          </a:p>
        </p:txBody>
      </p:sp>
      <p:sp>
        <p:nvSpPr>
          <p:cNvPr id="3" name="Text Placeholder 7">
            <a:extLst>
              <a:ext uri="{FF2B5EF4-FFF2-40B4-BE49-F238E27FC236}">
                <a16:creationId xmlns:a16="http://schemas.microsoft.com/office/drawing/2014/main" id="{4D85CDF0-DAC0-4983-AE62-DB6C8C2DAA0E}"/>
              </a:ext>
            </a:extLst>
          </p:cNvPr>
          <p:cNvSpPr txBox="1">
            <a:spLocks/>
          </p:cNvSpPr>
          <p:nvPr/>
        </p:nvSpPr>
        <p:spPr>
          <a:xfrm>
            <a:off x="365283" y="1889826"/>
            <a:ext cx="5336856" cy="144291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You specify only the </a:t>
            </a:r>
            <a:r>
              <a:rPr lang="en-US" sz="1600" b="1" kern="0" dirty="0">
                <a:solidFill>
                  <a:schemeClr val="accent5"/>
                </a:solidFill>
                <a:latin typeface="Segoe UI Semilight" panose="020B0402040204020203" pitchFamily="34" charset="0"/>
                <a:cs typeface="Segoe UI Semilight" panose="020B0402040204020203" pitchFamily="34" charset="0"/>
              </a:rPr>
              <a:t>minimum</a:t>
            </a:r>
            <a:r>
              <a:rPr lang="en-US" sz="1600" kern="0" dirty="0">
                <a:solidFill>
                  <a:schemeClr val="accent5"/>
                </a:solidFill>
                <a:latin typeface="Segoe UI Semilight" panose="020B0402040204020203" pitchFamily="34" charset="0"/>
                <a:cs typeface="Segoe UI Semilight" panose="020B0402040204020203" pitchFamily="34" charset="0"/>
              </a:rPr>
              <a:t> and </a:t>
            </a:r>
            <a:r>
              <a:rPr lang="en-US" sz="1600" b="1" kern="0" dirty="0">
                <a:solidFill>
                  <a:schemeClr val="accent5"/>
                </a:solidFill>
                <a:latin typeface="Segoe UI Semilight" panose="020B0402040204020203" pitchFamily="34" charset="0"/>
                <a:cs typeface="Segoe UI Semilight" panose="020B0402040204020203" pitchFamily="34" charset="0"/>
              </a:rPr>
              <a:t>maximum</a:t>
            </a:r>
            <a:r>
              <a:rPr lang="en-US" sz="1600" kern="0" dirty="0">
                <a:solidFill>
                  <a:schemeClr val="accent5"/>
                </a:solidFill>
                <a:latin typeface="Segoe UI Semilight" panose="020B0402040204020203" pitchFamily="34" charset="0"/>
                <a:cs typeface="Segoe UI Semilight" panose="020B0402040204020203" pitchFamily="34" charset="0"/>
              </a:rPr>
              <a:t> number of nodes in the cluster—Azure Databricks provisions and adjusts the compute and local storage based on your usage.</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Limitation: Currently works only for SQL and Python.</a:t>
            </a:r>
          </a:p>
        </p:txBody>
      </p:sp>
      <p:pic>
        <p:nvPicPr>
          <p:cNvPr id="6" name="Picture 5">
            <a:extLst>
              <a:ext uri="{FF2B5EF4-FFF2-40B4-BE49-F238E27FC236}">
                <a16:creationId xmlns:a16="http://schemas.microsoft.com/office/drawing/2014/main" id="{22AD6576-731A-4734-A74F-0C330F0284A1}"/>
              </a:ext>
            </a:extLst>
          </p:cNvPr>
          <p:cNvPicPr>
            <a:picLocks noChangeAspect="1"/>
          </p:cNvPicPr>
          <p:nvPr/>
        </p:nvPicPr>
        <p:blipFill>
          <a:blip r:embed="rId3"/>
          <a:stretch>
            <a:fillRect/>
          </a:stretch>
        </p:blipFill>
        <p:spPr>
          <a:xfrm>
            <a:off x="7225884" y="1662271"/>
            <a:ext cx="4313699" cy="1898027"/>
          </a:xfrm>
          <a:prstGeom prst="rect">
            <a:avLst/>
          </a:prstGeom>
          <a:ln>
            <a:solidFill>
              <a:schemeClr val="accent2">
                <a:lumMod val="90000"/>
                <a:lumOff val="10000"/>
              </a:schemeClr>
            </a:solidFill>
          </a:ln>
        </p:spPr>
      </p:pic>
      <p:graphicFrame>
        <p:nvGraphicFramePr>
          <p:cNvPr id="7" name="Table 6">
            <a:extLst>
              <a:ext uri="{FF2B5EF4-FFF2-40B4-BE49-F238E27FC236}">
                <a16:creationId xmlns:a16="http://schemas.microsoft.com/office/drawing/2014/main" id="{1B812C71-F4C8-48B7-8A7F-DAF9C0FC1BA9}"/>
              </a:ext>
            </a:extLst>
          </p:cNvPr>
          <p:cNvGraphicFramePr>
            <a:graphicFrameLocks noGrp="1"/>
          </p:cNvGraphicFramePr>
          <p:nvPr>
            <p:extLst/>
          </p:nvPr>
        </p:nvGraphicFramePr>
        <p:xfrm>
          <a:off x="558381" y="3723666"/>
          <a:ext cx="10981202" cy="2844822"/>
        </p:xfrm>
        <a:graphic>
          <a:graphicData uri="http://schemas.openxmlformats.org/drawingml/2006/table">
            <a:tbl>
              <a:tblPr firstRow="1" bandRow="1">
                <a:tableStyleId>{5C22544A-7EE6-4342-B048-85BDC9FD1C3A}</a:tableStyleId>
              </a:tblPr>
              <a:tblGrid>
                <a:gridCol w="1481352">
                  <a:extLst>
                    <a:ext uri="{9D8B030D-6E8A-4147-A177-3AD203B41FA5}">
                      <a16:colId xmlns:a16="http://schemas.microsoft.com/office/drawing/2014/main" val="1306361021"/>
                    </a:ext>
                  </a:extLst>
                </a:gridCol>
                <a:gridCol w="9499850">
                  <a:extLst>
                    <a:ext uri="{9D8B030D-6E8A-4147-A177-3AD203B41FA5}">
                      <a16:colId xmlns:a16="http://schemas.microsoft.com/office/drawing/2014/main" val="2503498939"/>
                    </a:ext>
                  </a:extLst>
                </a:gridCol>
              </a:tblGrid>
              <a:tr h="390728">
                <a:tc gridSpan="2">
                  <a:txBody>
                    <a:bodyPr/>
                    <a:lstStyle/>
                    <a:p>
                      <a:pPr marL="177800" marR="0" lvl="1" indent="-177800" algn="ctr" defTabSz="914367" rtl="0" eaLnBrk="1" fontAlgn="base" latinLnBrk="0" hangingPunct="1">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b="0" kern="0" spc="0" baseline="0" dirty="0">
                          <a:solidFill>
                            <a:schemeClr val="bg1"/>
                          </a:solidFill>
                          <a:latin typeface="+mn-lt"/>
                          <a:ea typeface="+mn-ea"/>
                          <a:cs typeface="+mn-cs"/>
                        </a:rPr>
                        <a:t>Benefits of Serverless Pool</a:t>
                      </a:r>
                    </a:p>
                  </a:txBody>
                  <a:tcPr anchor="ctr">
                    <a:lnB w="12700" cap="flat" cmpd="sng" algn="ctr">
                      <a:solidFill>
                        <a:schemeClr val="tx1">
                          <a:lumMod val="20000"/>
                          <a:lumOff val="80000"/>
                        </a:schemeClr>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241255228"/>
                  </a:ext>
                </a:extLst>
              </a:tr>
              <a:tr h="851038">
                <a:tc>
                  <a:txBody>
                    <a:bodyPr/>
                    <a:lstStyle/>
                    <a:p>
                      <a:r>
                        <a:rPr lang="en-US" sz="1400" dirty="0">
                          <a:latin typeface="Segoe UI Semilight" panose="020B0402040204020203" pitchFamily="34" charset="0"/>
                          <a:cs typeface="Segoe UI Semilight" panose="020B0402040204020203" pitchFamily="34" charset="0"/>
                        </a:rPr>
                        <a:t>Auto-Configuration</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chooses the best configuration for Spark to get the best performance</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Users don’t need to worry about providing any of the Databricks runtime version or Spark configuration.</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also chooses the best cluster parameters to save cost on infrastructure</a:t>
                      </a:r>
                      <a:endParaRPr lang="en-US" sz="1600" dirty="0">
                        <a:latin typeface="Segoe UI Semilight" panose="020B0402040204020203" pitchFamily="34" charset="0"/>
                        <a:cs typeface="Segoe UI Semilight" panose="020B0402040204020203" pitchFamily="34" charset="0"/>
                      </a:endParaRP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231026"/>
                  </a:ext>
                </a:extLst>
              </a:tr>
              <a:tr h="3907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Elasticity</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Automatically scales the compute and local storage, independently, based on usage</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5122865"/>
                  </a:ext>
                </a:extLst>
              </a:tr>
              <a:tr h="12123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Fine grained Sharing</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Offers maximum resource utilization and minimum query latencies</a:t>
                      </a:r>
                    </a:p>
                    <a:p>
                      <a:pPr marL="548640" lvl="5" indent="-268916" defTabSz="895769" fontAlgn="base">
                        <a:spcBef>
                          <a:spcPts val="294"/>
                        </a:spcBef>
                        <a:buClr>
                          <a:srgbClr val="68217A">
                            <a:lumMod val="50000"/>
                          </a:srgbClr>
                        </a:buClr>
                        <a:buFont typeface="Arial" panose="020B0604020202020204" pitchFamily="34" charset="0"/>
                        <a:buChar char="•"/>
                        <a:tabLst>
                          <a:tab pos="632806" algn="l"/>
                        </a:tabLst>
                      </a:pPr>
                      <a:r>
                        <a:rPr lang="en-US" sz="120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Preemption: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proactively preempts Spark tasks from over-committed users to ensure all users get their fair share of cluster time and their jobs complete in a timely manner even when contending with dozens of other users. Uses the “Task Preemption for High Concurrency” feature of Spark in Databricks.</a:t>
                      </a:r>
                    </a:p>
                    <a:p>
                      <a:pPr marL="548640" lvl="5" indent="-268916" defTabSz="895769" fontAlgn="base">
                        <a:spcBef>
                          <a:spcPts val="294"/>
                        </a:spcBef>
                        <a:spcAft>
                          <a:spcPts val="294"/>
                        </a:spcAft>
                        <a:buClr>
                          <a:srgbClr val="68217A">
                            <a:lumMod val="50000"/>
                          </a:srgbClr>
                        </a:buClr>
                        <a:buFont typeface="Arial" panose="020B0604020202020204" pitchFamily="34" charset="0"/>
                        <a:buChar char="•"/>
                        <a:tabLst>
                          <a:tab pos="632806" algn="l"/>
                        </a:tabLst>
                      </a:pPr>
                      <a:r>
                        <a:rPr lang="en-US" sz="1200" b="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Fault isolation:</a:t>
                      </a:r>
                      <a:r>
                        <a:rPr lang="en-US" sz="1200" b="1"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sandboxes the environments belonging to different notebooks from one another.</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94089775"/>
                  </a:ext>
                </a:extLst>
              </a:tr>
            </a:tbl>
          </a:graphicData>
        </a:graphic>
      </p:graphicFrame>
    </p:spTree>
    <p:extLst>
      <p:ext uri="{BB962C8B-B14F-4D97-AF65-F5344CB8AC3E}">
        <p14:creationId xmlns:p14="http://schemas.microsoft.com/office/powerpoint/2010/main" val="17118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4BC-76D5-46BD-89FA-ACE67815CEF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Access Control</a:t>
            </a:r>
          </a:p>
        </p:txBody>
      </p:sp>
      <p:graphicFrame>
        <p:nvGraphicFramePr>
          <p:cNvPr id="4" name="Table 3">
            <a:extLst>
              <a:ext uri="{FF2B5EF4-FFF2-40B4-BE49-F238E27FC236}">
                <a16:creationId xmlns:a16="http://schemas.microsoft.com/office/drawing/2014/main" id="{D500611F-848B-493C-94AE-DD1FD5BF217D}"/>
              </a:ext>
            </a:extLst>
          </p:cNvPr>
          <p:cNvGraphicFramePr>
            <a:graphicFrameLocks noGrp="1"/>
          </p:cNvGraphicFramePr>
          <p:nvPr>
            <p:extLst/>
          </p:nvPr>
        </p:nvGraphicFramePr>
        <p:xfrm>
          <a:off x="306558" y="3570193"/>
          <a:ext cx="6467621" cy="2718522"/>
        </p:xfrm>
        <a:graphic>
          <a:graphicData uri="http://schemas.openxmlformats.org/drawingml/2006/table">
            <a:tbl>
              <a:tblPr/>
              <a:tblGrid>
                <a:gridCol w="1747605">
                  <a:extLst>
                    <a:ext uri="{9D8B030D-6E8A-4147-A177-3AD203B41FA5}">
                      <a16:colId xmlns:a16="http://schemas.microsoft.com/office/drawing/2014/main" val="1817121526"/>
                    </a:ext>
                  </a:extLst>
                </a:gridCol>
                <a:gridCol w="1180004">
                  <a:extLst>
                    <a:ext uri="{9D8B030D-6E8A-4147-A177-3AD203B41FA5}">
                      <a16:colId xmlns:a16="http://schemas.microsoft.com/office/drawing/2014/main" val="1913190528"/>
                    </a:ext>
                  </a:extLst>
                </a:gridCol>
                <a:gridCol w="1180004">
                  <a:extLst>
                    <a:ext uri="{9D8B030D-6E8A-4147-A177-3AD203B41FA5}">
                      <a16:colId xmlns:a16="http://schemas.microsoft.com/office/drawing/2014/main" val="3228517506"/>
                    </a:ext>
                  </a:extLst>
                </a:gridCol>
                <a:gridCol w="1180004">
                  <a:extLst>
                    <a:ext uri="{9D8B030D-6E8A-4147-A177-3AD203B41FA5}">
                      <a16:colId xmlns:a16="http://schemas.microsoft.com/office/drawing/2014/main" val="3498492716"/>
                    </a:ext>
                  </a:extLst>
                </a:gridCol>
                <a:gridCol w="1180004">
                  <a:extLst>
                    <a:ext uri="{9D8B030D-6E8A-4147-A177-3AD203B41FA5}">
                      <a16:colId xmlns:a16="http://schemas.microsoft.com/office/drawing/2014/main" val="3427305290"/>
                    </a:ext>
                  </a:extLst>
                </a:gridCol>
              </a:tblGrid>
              <a:tr h="223690">
                <a:tc>
                  <a:txBody>
                    <a:bodyPr/>
                    <a:lstStyle/>
                    <a:p>
                      <a:r>
                        <a:rPr lang="en-US" sz="1000" b="0" dirty="0">
                          <a:solidFill>
                            <a:schemeClr val="tx1">
                              <a:lumMod val="75000"/>
                            </a:schemeClr>
                          </a:solidFill>
                          <a:effectLst/>
                        </a:rPr>
                        <a:t>Abilities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No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Attach To</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Restart</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Manage</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extLst>
                  <a:ext uri="{0D108BD9-81ED-4DB2-BD59-A6C34878D82A}">
                    <a16:rowId xmlns:a16="http://schemas.microsoft.com/office/drawing/2014/main" val="3818011352"/>
                  </a:ext>
                </a:extLst>
              </a:tr>
              <a:tr h="311854">
                <a:tc>
                  <a:txBody>
                    <a:bodyPr/>
                    <a:lstStyle/>
                    <a:p>
                      <a:pPr fontAlgn="ctr"/>
                      <a:r>
                        <a:rPr lang="en-US" sz="1000" dirty="0">
                          <a:solidFill>
                            <a:schemeClr val="tx1">
                              <a:lumMod val="75000"/>
                            </a:schemeClr>
                          </a:solidFill>
                          <a:effectLst/>
                        </a:rPr>
                        <a:t>Attach notebooks to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572466600"/>
                  </a:ext>
                </a:extLst>
              </a:tr>
              <a:tr h="311854">
                <a:tc>
                  <a:txBody>
                    <a:bodyPr/>
                    <a:lstStyle/>
                    <a:p>
                      <a:pPr fontAlgn="ctr"/>
                      <a:r>
                        <a:rPr lang="en-US" sz="1000" dirty="0">
                          <a:solidFill>
                            <a:schemeClr val="tx1">
                              <a:lumMod val="75000"/>
                            </a:schemeClr>
                          </a:solidFill>
                          <a:effectLst/>
                        </a:rPr>
                        <a:t>View Spark UI</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60124405"/>
                  </a:ext>
                </a:extLst>
              </a:tr>
              <a:tr h="311854">
                <a:tc>
                  <a:txBody>
                    <a:bodyPr/>
                    <a:lstStyle/>
                    <a:p>
                      <a:pPr fontAlgn="ctr"/>
                      <a:r>
                        <a:rPr lang="en-US" sz="1000" dirty="0">
                          <a:solidFill>
                            <a:schemeClr val="tx1">
                              <a:lumMod val="75000"/>
                            </a:schemeClr>
                          </a:solidFill>
                          <a:effectLst/>
                        </a:rPr>
                        <a:t>View cluster metrics (Ganglia)</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090916574"/>
                  </a:ext>
                </a:extLst>
              </a:tr>
              <a:tr h="311854">
                <a:tc>
                  <a:txBody>
                    <a:bodyPr/>
                    <a:lstStyle/>
                    <a:p>
                      <a:pPr fontAlgn="ctr"/>
                      <a:r>
                        <a:rPr lang="en-US" sz="1000" dirty="0">
                          <a:solidFill>
                            <a:schemeClr val="tx1">
                              <a:lumMod val="75000"/>
                            </a:schemeClr>
                          </a:solidFill>
                          <a:effectLst/>
                        </a:rPr>
                        <a:t>Terminate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83824817"/>
                  </a:ext>
                </a:extLst>
              </a:tr>
              <a:tr h="311854">
                <a:tc>
                  <a:txBody>
                    <a:bodyPr/>
                    <a:lstStyle/>
                    <a:p>
                      <a:pPr fontAlgn="ctr"/>
                      <a:r>
                        <a:rPr lang="en-US" sz="1000" dirty="0">
                          <a:solidFill>
                            <a:schemeClr val="tx1">
                              <a:lumMod val="75000"/>
                            </a:schemeClr>
                          </a:solidFill>
                          <a:effectLst/>
                        </a:rPr>
                        <a:t>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97500029"/>
                  </a:ext>
                </a:extLst>
              </a:tr>
              <a:tr h="311854">
                <a:tc>
                  <a:txBody>
                    <a:bodyPr/>
                    <a:lstStyle/>
                    <a:p>
                      <a:pPr fontAlgn="ctr"/>
                      <a:r>
                        <a:rPr lang="en-US" sz="1000" dirty="0">
                          <a:solidFill>
                            <a:schemeClr val="tx1">
                              <a:lumMod val="75000"/>
                            </a:schemeClr>
                          </a:solidFill>
                          <a:effectLst/>
                        </a:rPr>
                        <a:t>Restart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561193041"/>
                  </a:ext>
                </a:extLst>
              </a:tr>
              <a:tr h="311854">
                <a:tc>
                  <a:txBody>
                    <a:bodyPr/>
                    <a:lstStyle/>
                    <a:p>
                      <a:pPr fontAlgn="ctr"/>
                      <a:r>
                        <a:rPr lang="en-US" sz="1000" dirty="0">
                          <a:solidFill>
                            <a:schemeClr val="tx1">
                              <a:lumMod val="75000"/>
                            </a:schemeClr>
                          </a:solidFill>
                          <a:effectLst/>
                        </a:rPr>
                        <a:t>Resize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430453379"/>
                  </a:ext>
                </a:extLst>
              </a:tr>
              <a:tr h="311854">
                <a:tc>
                  <a:txBody>
                    <a:bodyPr/>
                    <a:lstStyle/>
                    <a:p>
                      <a:pPr fontAlgn="ctr"/>
                      <a:r>
                        <a:rPr lang="en-US" sz="1000" dirty="0">
                          <a:solidFill>
                            <a:schemeClr val="tx1">
                              <a:lumMod val="75000"/>
                            </a:schemeClr>
                          </a:solidFill>
                          <a:effectLst/>
                        </a:rPr>
                        <a:t>Modify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2390400841"/>
                  </a:ext>
                </a:extLst>
              </a:tr>
            </a:tbl>
          </a:graphicData>
        </a:graphic>
      </p:graphicFrame>
      <p:grpSp>
        <p:nvGrpSpPr>
          <p:cNvPr id="9" name="Group 8">
            <a:extLst>
              <a:ext uri="{FF2B5EF4-FFF2-40B4-BE49-F238E27FC236}">
                <a16:creationId xmlns:a16="http://schemas.microsoft.com/office/drawing/2014/main" id="{5051723E-B032-4FDD-B2CB-28A522BB13DD}"/>
              </a:ext>
            </a:extLst>
          </p:cNvPr>
          <p:cNvGrpSpPr/>
          <p:nvPr/>
        </p:nvGrpSpPr>
        <p:grpSpPr>
          <a:xfrm>
            <a:off x="8044668" y="2919444"/>
            <a:ext cx="3977934" cy="2385319"/>
            <a:chOff x="6613867" y="3243293"/>
            <a:chExt cx="3977934" cy="2385319"/>
          </a:xfrm>
        </p:grpSpPr>
        <p:pic>
          <p:nvPicPr>
            <p:cNvPr id="5" name="Picture 4">
              <a:extLst>
                <a:ext uri="{FF2B5EF4-FFF2-40B4-BE49-F238E27FC236}">
                  <a16:creationId xmlns:a16="http://schemas.microsoft.com/office/drawing/2014/main" id="{00A8B1B0-B221-4B12-949D-A1748C524B0E}"/>
                </a:ext>
              </a:extLst>
            </p:cNvPr>
            <p:cNvPicPr>
              <a:picLocks noChangeAspect="1"/>
            </p:cNvPicPr>
            <p:nvPr/>
          </p:nvPicPr>
          <p:blipFill>
            <a:blip r:embed="rId3"/>
            <a:stretch>
              <a:fillRect/>
            </a:stretch>
          </p:blipFill>
          <p:spPr>
            <a:xfrm>
              <a:off x="6613867" y="3243293"/>
              <a:ext cx="3977934" cy="2385319"/>
            </a:xfrm>
            <a:prstGeom prst="rect">
              <a:avLst/>
            </a:prstGeom>
            <a:ln>
              <a:solidFill>
                <a:schemeClr val="accent5">
                  <a:lumMod val="75000"/>
                </a:schemeClr>
              </a:solidFill>
            </a:ln>
          </p:spPr>
        </p:pic>
        <p:sp>
          <p:nvSpPr>
            <p:cNvPr id="6" name="TextBox 5">
              <a:extLst>
                <a:ext uri="{FF2B5EF4-FFF2-40B4-BE49-F238E27FC236}">
                  <a16:creationId xmlns:a16="http://schemas.microsoft.com/office/drawing/2014/main" id="{5A8A08F2-1C93-4B8D-895C-2192AF235585}"/>
                </a:ext>
              </a:extLst>
            </p:cNvPr>
            <p:cNvSpPr txBox="1"/>
            <p:nvPr/>
          </p:nvSpPr>
          <p:spPr>
            <a:xfrm>
              <a:off x="6911340" y="4504209"/>
              <a:ext cx="2148840" cy="138499"/>
            </a:xfrm>
            <a:prstGeom prst="rect">
              <a:avLst/>
            </a:prstGeom>
            <a:solidFill>
              <a:schemeClr val="bg1"/>
            </a:solidFill>
          </p:spPr>
          <p:txBody>
            <a:bodyPr wrap="square" lIns="0" tIns="0" rIns="91440" bIns="0" rtlCol="0" anchor="ctr">
              <a:spAutoFit/>
            </a:bodyPr>
            <a:lstStyle/>
            <a:p>
              <a:pPr>
                <a:lnSpc>
                  <a:spcPct val="90000"/>
                </a:lnSpc>
                <a:spcAft>
                  <a:spcPts val="600"/>
                </a:spcAft>
              </a:pPr>
              <a:r>
                <a:rPr lang="en-US" sz="1000" dirty="0">
                  <a:solidFill>
                    <a:schemeClr val="accent5"/>
                  </a:solidFill>
                  <a:latin typeface="Segoe UI" panose="020B0502040204020203" pitchFamily="34" charset="0"/>
                  <a:cs typeface="Segoe UI" panose="020B0502040204020203" pitchFamily="34" charset="0"/>
                </a:rPr>
                <a:t>Tom Smith (tom@company.com)</a:t>
              </a:r>
            </a:p>
          </p:txBody>
        </p:sp>
      </p:grpSp>
      <p:sp>
        <p:nvSpPr>
          <p:cNvPr id="7" name="Rectangle 6">
            <a:extLst>
              <a:ext uri="{FF2B5EF4-FFF2-40B4-BE49-F238E27FC236}">
                <a16:creationId xmlns:a16="http://schemas.microsoft.com/office/drawing/2014/main" id="{25452D8A-8E6C-4048-BE70-5F8BCAD10862}"/>
              </a:ext>
            </a:extLst>
          </p:cNvPr>
          <p:cNvSpPr/>
          <p:nvPr/>
        </p:nvSpPr>
        <p:spPr>
          <a:xfrm>
            <a:off x="0" y="1175572"/>
            <a:ext cx="11711940" cy="1049518"/>
          </a:xfrm>
          <a:prstGeom prst="rect">
            <a:avLst/>
          </a:prstGeom>
        </p:spPr>
        <p:txBody>
          <a:bodyPr wrap="square">
            <a:spAutoFit/>
          </a:bodyPr>
          <a:lstStyle/>
          <a:p>
            <a:pPr marL="177800" lvl="1"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two configurable types of permissions for Cluster Access Control:</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Individual Cluster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attach notebooks to a cluster, as well as to restart/resize/terminate/start clusters.</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Cluster Creation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create clusters</a:t>
            </a:r>
          </a:p>
        </p:txBody>
      </p:sp>
      <p:pic>
        <p:nvPicPr>
          <p:cNvPr id="8" name="Picture 7">
            <a:extLst>
              <a:ext uri="{FF2B5EF4-FFF2-40B4-BE49-F238E27FC236}">
                <a16:creationId xmlns:a16="http://schemas.microsoft.com/office/drawing/2014/main" id="{192592C7-7D62-4239-A721-F5D50EED1096}"/>
              </a:ext>
            </a:extLst>
          </p:cNvPr>
          <p:cNvPicPr>
            <a:picLocks noChangeAspect="1"/>
          </p:cNvPicPr>
          <p:nvPr/>
        </p:nvPicPr>
        <p:blipFill>
          <a:blip r:embed="rId4"/>
          <a:stretch>
            <a:fillRect/>
          </a:stretch>
        </p:blipFill>
        <p:spPr>
          <a:xfrm>
            <a:off x="7335226" y="2031079"/>
            <a:ext cx="1966889" cy="836708"/>
          </a:xfrm>
          <a:prstGeom prst="rect">
            <a:avLst/>
          </a:prstGeom>
          <a:ln>
            <a:solidFill>
              <a:schemeClr val="accent5">
                <a:lumMod val="75000"/>
              </a:schemeClr>
            </a:solidFill>
          </a:ln>
        </p:spPr>
      </p:pic>
      <p:sp>
        <p:nvSpPr>
          <p:cNvPr id="10" name="Rectangle 9">
            <a:extLst>
              <a:ext uri="{FF2B5EF4-FFF2-40B4-BE49-F238E27FC236}">
                <a16:creationId xmlns:a16="http://schemas.microsoft.com/office/drawing/2014/main" id="{7BAD1C79-CA45-42BD-A3C7-1E78FE705AE3}"/>
              </a:ext>
            </a:extLst>
          </p:cNvPr>
          <p:cNvSpPr/>
          <p:nvPr/>
        </p:nvSpPr>
        <p:spPr>
          <a:xfrm>
            <a:off x="0" y="2375377"/>
            <a:ext cx="6926580" cy="1132618"/>
          </a:xfrm>
          <a:prstGeom prst="rect">
            <a:avLst/>
          </a:prstGeom>
        </p:spPr>
        <p:txBody>
          <a:bodyPr wrap="square">
            <a:spAutoFit/>
          </a:bodyPr>
          <a:lstStyle/>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Individual permissions can be configured on the Clusters Page by clicking on Permissions under the ‘More Actions’ icon of an existing cluster</a:t>
            </a:r>
          </a:p>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4 different individual cluster permission levels: </a:t>
            </a:r>
            <a:r>
              <a:rPr lang="en-US" sz="1600" i="1" kern="0" dirty="0">
                <a:solidFill>
                  <a:srgbClr val="0078D7"/>
                </a:solidFill>
                <a:latin typeface="Segoe UI" panose="020B0502040204020203" pitchFamily="34" charset="0"/>
                <a:cs typeface="Segoe UI" panose="020B0502040204020203" pitchFamily="34" charset="0"/>
              </a:rPr>
              <a:t>No Permissions</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Attach To</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Restart</a:t>
            </a:r>
            <a:r>
              <a:rPr lang="en-US" sz="1600" i="1" kern="0" dirty="0">
                <a:solidFill>
                  <a:schemeClr val="accent5"/>
                </a:solidFill>
                <a:latin typeface="Segoe UI" panose="020B0502040204020203" pitchFamily="34" charset="0"/>
                <a:cs typeface="Segoe UI" panose="020B0502040204020203" pitchFamily="34" charset="0"/>
              </a:rPr>
              <a:t>, and </a:t>
            </a:r>
            <a:r>
              <a:rPr lang="en-US" sz="1600" i="1" kern="0" dirty="0">
                <a:solidFill>
                  <a:srgbClr val="0078D7"/>
                </a:solidFill>
                <a:latin typeface="Segoe UI" panose="020B0502040204020203" pitchFamily="34" charset="0"/>
                <a:cs typeface="Segoe UI" panose="020B0502040204020203" pitchFamily="34" charset="0"/>
              </a:rPr>
              <a:t>Can Manage</a:t>
            </a:r>
            <a:r>
              <a:rPr lang="en-US" sz="1600" kern="0" dirty="0">
                <a:solidFill>
                  <a:schemeClr val="accent5"/>
                </a:solidFill>
                <a:latin typeface="Segoe UI" panose="020B0502040204020203" pitchFamily="34" charset="0"/>
                <a:cs typeface="Segoe UI" panose="020B0502040204020203" pitchFamily="34" charset="0"/>
              </a:rPr>
              <a:t>. Privileges are shown below</a:t>
            </a:r>
          </a:p>
        </p:txBody>
      </p:sp>
    </p:spTree>
    <p:extLst>
      <p:ext uri="{BB962C8B-B14F-4D97-AF65-F5344CB8AC3E}">
        <p14:creationId xmlns:p14="http://schemas.microsoft.com/office/powerpoint/2010/main" val="20812811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a:t>
            </a:r>
          </a:p>
        </p:txBody>
      </p:sp>
      <p:pic>
        <p:nvPicPr>
          <p:cNvPr id="4" name="Picture 3">
            <a:extLst>
              <a:ext uri="{FF2B5EF4-FFF2-40B4-BE49-F238E27FC236}">
                <a16:creationId xmlns:a16="http://schemas.microsoft.com/office/drawing/2014/main" id="{29968D91-2FDD-42D4-827F-33131B381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061" y="1680604"/>
            <a:ext cx="3439881" cy="4961613"/>
          </a:xfrm>
          <a:prstGeom prst="rect">
            <a:avLst/>
          </a:prstGeom>
        </p:spPr>
      </p:pic>
    </p:spTree>
    <p:extLst>
      <p:ext uri="{BB962C8B-B14F-4D97-AF65-F5344CB8AC3E}">
        <p14:creationId xmlns:p14="http://schemas.microsoft.com/office/powerpoint/2010/main" val="3696602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7488"/>
            <a:ext cx="9859963" cy="684212"/>
          </a:xfrm>
        </p:spPr>
        <p:txBody>
          <a:bodyPr/>
          <a:lstStyle/>
          <a:p>
            <a:r>
              <a:rPr lang="en-US" sz="3600" dirty="0">
                <a:latin typeface="Arial" panose="020B0604020202020204" pitchFamily="34" charset="0"/>
                <a:cs typeface="Arial" panose="020B0604020202020204" pitchFamily="34" charset="0"/>
              </a:rPr>
              <a:t>Data Science, ML, and AI Perspective</a:t>
            </a:r>
          </a:p>
        </p:txBody>
      </p:sp>
      <p:pic>
        <p:nvPicPr>
          <p:cNvPr id="7170" name="Picture 2" descr="See the source image">
            <a:extLst>
              <a:ext uri="{FF2B5EF4-FFF2-40B4-BE49-F238E27FC236}">
                <a16:creationId xmlns:a16="http://schemas.microsoft.com/office/drawing/2014/main" id="{20EBB22E-7F23-46EC-8560-13E14F14C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639" y="2200397"/>
            <a:ext cx="3168721" cy="3168721"/>
          </a:xfrm>
          <a:prstGeom prst="rect">
            <a:avLst/>
          </a:prstGeom>
          <a:solidFill>
            <a:schemeClr val="tx1"/>
          </a:solidFill>
        </p:spPr>
      </p:pic>
      <p:sp>
        <p:nvSpPr>
          <p:cNvPr id="3" name="Rectangle 2">
            <a:extLst>
              <a:ext uri="{FF2B5EF4-FFF2-40B4-BE49-F238E27FC236}">
                <a16:creationId xmlns:a16="http://schemas.microsoft.com/office/drawing/2014/main" id="{F7A42720-82AC-4729-BE2D-271EE22818FF}"/>
              </a:ext>
            </a:extLst>
          </p:cNvPr>
          <p:cNvSpPr/>
          <p:nvPr/>
        </p:nvSpPr>
        <p:spPr bwMode="auto">
          <a:xfrm>
            <a:off x="3968151" y="6461185"/>
            <a:ext cx="4054415" cy="3968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856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Administration Settings</a:t>
            </a:r>
          </a:p>
        </p:txBody>
      </p:sp>
      <p:pic>
        <p:nvPicPr>
          <p:cNvPr id="4" name="Picture 3">
            <a:extLst>
              <a:ext uri="{FF2B5EF4-FFF2-40B4-BE49-F238E27FC236}">
                <a16:creationId xmlns:a16="http://schemas.microsoft.com/office/drawing/2014/main" id="{D072A678-EF56-4FF5-95E9-46736F92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211" y="1324391"/>
            <a:ext cx="5858714" cy="5008779"/>
          </a:xfrm>
          <a:prstGeom prst="rect">
            <a:avLst/>
          </a:prstGeom>
        </p:spPr>
      </p:pic>
      <p:sp>
        <p:nvSpPr>
          <p:cNvPr id="3" name="Rectangle 2">
            <a:extLst>
              <a:ext uri="{FF2B5EF4-FFF2-40B4-BE49-F238E27FC236}">
                <a16:creationId xmlns:a16="http://schemas.microsoft.com/office/drawing/2014/main" id="{58B657AF-49F2-4ECF-AD84-3BE544691141}"/>
              </a:ext>
            </a:extLst>
          </p:cNvPr>
          <p:cNvSpPr/>
          <p:nvPr/>
        </p:nvSpPr>
        <p:spPr bwMode="auto">
          <a:xfrm>
            <a:off x="855676" y="2645678"/>
            <a:ext cx="1543575" cy="156664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What do you want to restrict?</a:t>
            </a:r>
          </a:p>
        </p:txBody>
      </p:sp>
    </p:spTree>
    <p:extLst>
      <p:ext uri="{BB962C8B-B14F-4D97-AF65-F5344CB8AC3E}">
        <p14:creationId xmlns:p14="http://schemas.microsoft.com/office/powerpoint/2010/main" val="2807949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 Advanced Settings</a:t>
            </a:r>
          </a:p>
        </p:txBody>
      </p:sp>
      <p:pic>
        <p:nvPicPr>
          <p:cNvPr id="4" name="Picture 3">
            <a:extLst>
              <a:ext uri="{FF2B5EF4-FFF2-40B4-BE49-F238E27FC236}">
                <a16:creationId xmlns:a16="http://schemas.microsoft.com/office/drawing/2014/main" id="{7FB487F6-B4CC-4687-A8FC-EC84C22E0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863" y="1276766"/>
            <a:ext cx="4332348" cy="5186363"/>
          </a:xfrm>
          <a:prstGeom prst="rect">
            <a:avLst/>
          </a:prstGeom>
        </p:spPr>
      </p:pic>
    </p:spTree>
    <p:extLst>
      <p:ext uri="{BB962C8B-B14F-4D97-AF65-F5344CB8AC3E}">
        <p14:creationId xmlns:p14="http://schemas.microsoft.com/office/powerpoint/2010/main" val="2781337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Advanced Settings</a:t>
            </a:r>
          </a:p>
        </p:txBody>
      </p:sp>
      <p:pic>
        <p:nvPicPr>
          <p:cNvPr id="4" name="Picture 3">
            <a:extLst>
              <a:ext uri="{FF2B5EF4-FFF2-40B4-BE49-F238E27FC236}">
                <a16:creationId xmlns:a16="http://schemas.microsoft.com/office/drawing/2014/main" id="{1085383A-6BFD-433F-844B-D202AC306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367" y="1441567"/>
            <a:ext cx="4393022" cy="5067300"/>
          </a:xfrm>
          <a:prstGeom prst="rect">
            <a:avLst/>
          </a:prstGeom>
        </p:spPr>
      </p:pic>
    </p:spTree>
    <p:extLst>
      <p:ext uri="{BB962C8B-B14F-4D97-AF65-F5344CB8AC3E}">
        <p14:creationId xmlns:p14="http://schemas.microsoft.com/office/powerpoint/2010/main" val="327219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Job Schedule – CRON Format Support</a:t>
            </a:r>
          </a:p>
        </p:txBody>
      </p:sp>
      <p:pic>
        <p:nvPicPr>
          <p:cNvPr id="4" name="Picture 3">
            <a:extLst>
              <a:ext uri="{FF2B5EF4-FFF2-40B4-BE49-F238E27FC236}">
                <a16:creationId xmlns:a16="http://schemas.microsoft.com/office/drawing/2014/main" id="{E6B1DD9F-2C0F-4C8C-ACE4-FB2BD62A4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1787" y="1952624"/>
            <a:ext cx="6162782" cy="3019425"/>
          </a:xfrm>
          <a:prstGeom prst="rect">
            <a:avLst/>
          </a:prstGeom>
        </p:spPr>
      </p:pic>
    </p:spTree>
    <p:extLst>
      <p:ext uri="{BB962C8B-B14F-4D97-AF65-F5344CB8AC3E}">
        <p14:creationId xmlns:p14="http://schemas.microsoft.com/office/powerpoint/2010/main" val="3488647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Calling Other Notebooks</a:t>
            </a:r>
          </a:p>
        </p:txBody>
      </p:sp>
      <p:pic>
        <p:nvPicPr>
          <p:cNvPr id="4" name="Picture 3">
            <a:extLst>
              <a:ext uri="{FF2B5EF4-FFF2-40B4-BE49-F238E27FC236}">
                <a16:creationId xmlns:a16="http://schemas.microsoft.com/office/drawing/2014/main" id="{AC04E3E8-C517-49F0-B6CC-0DC387C54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537" y="2281237"/>
            <a:ext cx="8733881" cy="2100263"/>
          </a:xfrm>
          <a:prstGeom prst="rect">
            <a:avLst/>
          </a:prstGeom>
        </p:spPr>
      </p:pic>
    </p:spTree>
    <p:extLst>
      <p:ext uri="{BB962C8B-B14F-4D97-AF65-F5344CB8AC3E}">
        <p14:creationId xmlns:p14="http://schemas.microsoft.com/office/powerpoint/2010/main" val="1300737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Getting to the Spark Console</a:t>
            </a:r>
          </a:p>
        </p:txBody>
      </p:sp>
      <p:pic>
        <p:nvPicPr>
          <p:cNvPr id="4" name="Picture 3">
            <a:extLst>
              <a:ext uri="{FF2B5EF4-FFF2-40B4-BE49-F238E27FC236}">
                <a16:creationId xmlns:a16="http://schemas.microsoft.com/office/drawing/2014/main" id="{86F9E53D-2671-4E75-94B8-835DEF138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 y="1578206"/>
            <a:ext cx="11239500" cy="4023511"/>
          </a:xfrm>
          <a:prstGeom prst="rect">
            <a:avLst/>
          </a:prstGeom>
        </p:spPr>
      </p:pic>
      <p:sp>
        <p:nvSpPr>
          <p:cNvPr id="5" name="Callout: Bent Line 4">
            <a:extLst>
              <a:ext uri="{FF2B5EF4-FFF2-40B4-BE49-F238E27FC236}">
                <a16:creationId xmlns:a16="http://schemas.microsoft.com/office/drawing/2014/main" id="{AC3C4D64-4888-4FCD-AB1D-786329EA1416}"/>
              </a:ext>
            </a:extLst>
          </p:cNvPr>
          <p:cNvSpPr/>
          <p:nvPr/>
        </p:nvSpPr>
        <p:spPr bwMode="auto">
          <a:xfrm>
            <a:off x="10067924" y="3895725"/>
            <a:ext cx="1971675" cy="626269"/>
          </a:xfrm>
          <a:prstGeom prst="borderCallout2">
            <a:avLst>
              <a:gd name="adj1" fmla="val 18750"/>
              <a:gd name="adj2" fmla="val -8333"/>
              <a:gd name="adj3" fmla="val 40043"/>
              <a:gd name="adj4" fmla="val -12802"/>
              <a:gd name="adj5" fmla="val 141397"/>
              <a:gd name="adj6" fmla="val -19614"/>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Spark GUI</a:t>
            </a:r>
          </a:p>
        </p:txBody>
      </p:sp>
    </p:spTree>
    <p:extLst>
      <p:ext uri="{BB962C8B-B14F-4D97-AF65-F5344CB8AC3E}">
        <p14:creationId xmlns:p14="http://schemas.microsoft.com/office/powerpoint/2010/main" val="1229488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Spark Job Metrics</a:t>
            </a:r>
          </a:p>
        </p:txBody>
      </p:sp>
      <p:pic>
        <p:nvPicPr>
          <p:cNvPr id="4" name="Picture 3">
            <a:extLst>
              <a:ext uri="{FF2B5EF4-FFF2-40B4-BE49-F238E27FC236}">
                <a16:creationId xmlns:a16="http://schemas.microsoft.com/office/drawing/2014/main" id="{6D2CF3D7-A8B3-41D5-AF82-8C075E30D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863" y="1414876"/>
            <a:ext cx="6894030" cy="5227341"/>
          </a:xfrm>
          <a:prstGeom prst="rect">
            <a:avLst/>
          </a:prstGeom>
        </p:spPr>
      </p:pic>
    </p:spTree>
    <p:extLst>
      <p:ext uri="{BB962C8B-B14F-4D97-AF65-F5344CB8AC3E}">
        <p14:creationId xmlns:p14="http://schemas.microsoft.com/office/powerpoint/2010/main" val="512996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4" name="Picture 3">
            <a:extLst>
              <a:ext uri="{FF2B5EF4-FFF2-40B4-BE49-F238E27FC236}">
                <a16:creationId xmlns:a16="http://schemas.microsoft.com/office/drawing/2014/main" id="{49278B59-7777-4921-845C-F2639D53C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874" y="1633537"/>
            <a:ext cx="8175181" cy="3957638"/>
          </a:xfrm>
          <a:prstGeom prst="rect">
            <a:avLst/>
          </a:prstGeom>
        </p:spPr>
      </p:pic>
      <p:sp>
        <p:nvSpPr>
          <p:cNvPr id="5" name="Callout: Bent Line 4">
            <a:extLst>
              <a:ext uri="{FF2B5EF4-FFF2-40B4-BE49-F238E27FC236}">
                <a16:creationId xmlns:a16="http://schemas.microsoft.com/office/drawing/2014/main" id="{FB8FA3CF-2FBB-41B7-801C-58FEAAC789B6}"/>
              </a:ext>
            </a:extLst>
          </p:cNvPr>
          <p:cNvSpPr/>
          <p:nvPr/>
        </p:nvSpPr>
        <p:spPr bwMode="auto">
          <a:xfrm>
            <a:off x="7344648" y="4830923"/>
            <a:ext cx="1971675" cy="441601"/>
          </a:xfrm>
          <a:prstGeom prst="borderCallout2">
            <a:avLst>
              <a:gd name="adj1" fmla="val 18750"/>
              <a:gd name="adj2" fmla="val -8333"/>
              <a:gd name="adj3" fmla="val 18750"/>
              <a:gd name="adj4" fmla="val -16667"/>
              <a:gd name="adj5" fmla="val 80035"/>
              <a:gd name="adj6" fmla="val -61133"/>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New Dashboard</a:t>
            </a:r>
          </a:p>
        </p:txBody>
      </p:sp>
      <p:sp>
        <p:nvSpPr>
          <p:cNvPr id="6" name="Callout: Bent Line 5">
            <a:extLst>
              <a:ext uri="{FF2B5EF4-FFF2-40B4-BE49-F238E27FC236}">
                <a16:creationId xmlns:a16="http://schemas.microsoft.com/office/drawing/2014/main" id="{625D5336-F4F0-4F75-AB61-1B87F5B8B761}"/>
              </a:ext>
            </a:extLst>
          </p:cNvPr>
          <p:cNvSpPr/>
          <p:nvPr/>
        </p:nvSpPr>
        <p:spPr bwMode="auto">
          <a:xfrm>
            <a:off x="7118145" y="3828396"/>
            <a:ext cx="1971675" cy="441601"/>
          </a:xfrm>
          <a:prstGeom prst="borderCallout2">
            <a:avLst>
              <a:gd name="adj1" fmla="val 18750"/>
              <a:gd name="adj2" fmla="val -8333"/>
              <a:gd name="adj3" fmla="val 18750"/>
              <a:gd name="adj4" fmla="val -16667"/>
              <a:gd name="adj5" fmla="val 173290"/>
              <a:gd name="adj6" fmla="val -49645"/>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Show Existing</a:t>
            </a:r>
          </a:p>
        </p:txBody>
      </p:sp>
    </p:spTree>
    <p:extLst>
      <p:ext uri="{BB962C8B-B14F-4D97-AF65-F5344CB8AC3E}">
        <p14:creationId xmlns:p14="http://schemas.microsoft.com/office/powerpoint/2010/main" val="64852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Dashboard</a:t>
            </a:r>
          </a:p>
        </p:txBody>
      </p:sp>
      <p:pic>
        <p:nvPicPr>
          <p:cNvPr id="3" name="Picture 2">
            <a:extLst>
              <a:ext uri="{FF2B5EF4-FFF2-40B4-BE49-F238E27FC236}">
                <a16:creationId xmlns:a16="http://schemas.microsoft.com/office/drawing/2014/main" id="{A35C93D0-72E5-4285-84E2-F463D2C4B5CB}"/>
              </a:ext>
            </a:extLst>
          </p:cNvPr>
          <p:cNvPicPr>
            <a:picLocks noChangeAspect="1"/>
          </p:cNvPicPr>
          <p:nvPr/>
        </p:nvPicPr>
        <p:blipFill>
          <a:blip r:embed="rId3"/>
          <a:stretch>
            <a:fillRect/>
          </a:stretch>
        </p:blipFill>
        <p:spPr>
          <a:xfrm>
            <a:off x="2382404" y="1194579"/>
            <a:ext cx="7133170" cy="5447638"/>
          </a:xfrm>
          <a:prstGeom prst="rect">
            <a:avLst/>
          </a:prstGeom>
        </p:spPr>
      </p:pic>
    </p:spTree>
    <p:extLst>
      <p:ext uri="{BB962C8B-B14F-4D97-AF65-F5344CB8AC3E}">
        <p14:creationId xmlns:p14="http://schemas.microsoft.com/office/powerpoint/2010/main" val="366106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Widgets</a:t>
            </a:r>
          </a:p>
        </p:txBody>
      </p:sp>
      <p:pic>
        <p:nvPicPr>
          <p:cNvPr id="4" name="Picture 3">
            <a:extLst>
              <a:ext uri="{FF2B5EF4-FFF2-40B4-BE49-F238E27FC236}">
                <a16:creationId xmlns:a16="http://schemas.microsoft.com/office/drawing/2014/main" id="{33961D47-5BD2-4228-8B91-98F358BC4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706" y="2914503"/>
            <a:ext cx="6040547" cy="2521564"/>
          </a:xfrm>
          <a:prstGeom prst="rect">
            <a:avLst/>
          </a:prstGeom>
        </p:spPr>
      </p:pic>
      <p:pic>
        <p:nvPicPr>
          <p:cNvPr id="3" name="Picture 2">
            <a:extLst>
              <a:ext uri="{FF2B5EF4-FFF2-40B4-BE49-F238E27FC236}">
                <a16:creationId xmlns:a16="http://schemas.microsoft.com/office/drawing/2014/main" id="{4C6F8907-AC93-485B-9FCC-32F5782625B4}"/>
              </a:ext>
            </a:extLst>
          </p:cNvPr>
          <p:cNvPicPr>
            <a:picLocks noChangeAspect="1"/>
          </p:cNvPicPr>
          <p:nvPr/>
        </p:nvPicPr>
        <p:blipFill>
          <a:blip r:embed="rId4"/>
          <a:stretch>
            <a:fillRect/>
          </a:stretch>
        </p:blipFill>
        <p:spPr>
          <a:xfrm>
            <a:off x="3745029" y="995581"/>
            <a:ext cx="3762375" cy="1276350"/>
          </a:xfrm>
          <a:prstGeom prst="rect">
            <a:avLst/>
          </a:prstGeom>
        </p:spPr>
      </p:pic>
      <p:sp>
        <p:nvSpPr>
          <p:cNvPr id="5" name="Callout: Bent Line 4">
            <a:extLst>
              <a:ext uri="{FF2B5EF4-FFF2-40B4-BE49-F238E27FC236}">
                <a16:creationId xmlns:a16="http://schemas.microsoft.com/office/drawing/2014/main" id="{E98C6747-FCA8-4554-B7BA-B7CAC64303FD}"/>
              </a:ext>
            </a:extLst>
          </p:cNvPr>
          <p:cNvSpPr/>
          <p:nvPr/>
        </p:nvSpPr>
        <p:spPr bwMode="auto">
          <a:xfrm>
            <a:off x="8378144" y="1011256"/>
            <a:ext cx="1971675" cy="473595"/>
          </a:xfrm>
          <a:prstGeom prst="borderCallout2">
            <a:avLst>
              <a:gd name="adj1" fmla="val 18750"/>
              <a:gd name="adj2" fmla="val -8333"/>
              <a:gd name="adj3" fmla="val 27987"/>
              <a:gd name="adj4" fmla="val -14078"/>
              <a:gd name="adj5" fmla="val 105962"/>
              <a:gd name="adj6" fmla="val -63012"/>
            </a:avLst>
          </a:prstGeom>
          <a:solidFill>
            <a:srgbClr val="7030A0"/>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Widget Settings</a:t>
            </a:r>
          </a:p>
        </p:txBody>
      </p:sp>
    </p:spTree>
    <p:extLst>
      <p:ext uri="{BB962C8B-B14F-4D97-AF65-F5344CB8AC3E}">
        <p14:creationId xmlns:p14="http://schemas.microsoft.com/office/powerpoint/2010/main" val="2646891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73315"/>
            <a:ext cx="8824913" cy="489416"/>
          </a:xfrm>
        </p:spPr>
        <p:txBody>
          <a:bodyPr/>
          <a:lstStyle/>
          <a:p>
            <a:r>
              <a:rPr lang="en-US" sz="3600" dirty="0">
                <a:solidFill>
                  <a:schemeClr val="bg1"/>
                </a:solidFill>
                <a:latin typeface="Arial" panose="020B0604020202020204" pitchFamily="34" charset="0"/>
                <a:cs typeface="Arial" panose="020B0604020202020204" pitchFamily="34" charset="0"/>
              </a:rPr>
              <a:t>Use Cases</a:t>
            </a:r>
          </a:p>
        </p:txBody>
      </p:sp>
      <p:sp>
        <p:nvSpPr>
          <p:cNvPr id="3" name="TextBox 2">
            <a:extLst>
              <a:ext uri="{FF2B5EF4-FFF2-40B4-BE49-F238E27FC236}">
                <a16:creationId xmlns:a16="http://schemas.microsoft.com/office/drawing/2014/main" id="{DD9C2D7C-CDEC-4415-B91A-BC1A8B9431E1}"/>
              </a:ext>
            </a:extLst>
          </p:cNvPr>
          <p:cNvSpPr txBox="1"/>
          <p:nvPr/>
        </p:nvSpPr>
        <p:spPr>
          <a:xfrm>
            <a:off x="327743" y="1440396"/>
            <a:ext cx="9572492" cy="4401205"/>
          </a:xfrm>
          <a:prstGeom prst="rect">
            <a:avLst/>
          </a:prstGeom>
          <a:noFill/>
        </p:spPr>
        <p:txBody>
          <a:bodyPr wrap="none" rtlCol="0">
            <a:spAutoFit/>
          </a:bodyPr>
          <a:lstStyle/>
          <a:p>
            <a:r>
              <a:rPr lang="en-US" sz="2800" dirty="0">
                <a:solidFill>
                  <a:schemeClr val="bg1"/>
                </a:solidFill>
              </a:rPr>
              <a:t>Readmissions</a:t>
            </a:r>
          </a:p>
          <a:p>
            <a:endParaRPr lang="en-US" sz="2800" dirty="0">
              <a:solidFill>
                <a:schemeClr val="bg1"/>
              </a:solidFill>
            </a:endParaRPr>
          </a:p>
          <a:p>
            <a:r>
              <a:rPr lang="en-US" sz="2800" dirty="0">
                <a:solidFill>
                  <a:schemeClr val="bg1"/>
                </a:solidFill>
              </a:rPr>
              <a:t>Patient Risks like Infection, Cardiac Arrest, Pulmonary Distress</a:t>
            </a:r>
          </a:p>
          <a:p>
            <a:endParaRPr lang="en-US" sz="2800" dirty="0">
              <a:solidFill>
                <a:schemeClr val="bg1"/>
              </a:solidFill>
            </a:endParaRPr>
          </a:p>
          <a:p>
            <a:r>
              <a:rPr lang="en-US" sz="2800" dirty="0">
                <a:solidFill>
                  <a:schemeClr val="bg1"/>
                </a:solidFill>
              </a:rPr>
              <a:t>Patient Managed Care – Risks and Prevention</a:t>
            </a:r>
          </a:p>
          <a:p>
            <a:endParaRPr lang="en-US" sz="2800" dirty="0">
              <a:solidFill>
                <a:schemeClr val="bg1"/>
              </a:solidFill>
            </a:endParaRPr>
          </a:p>
          <a:p>
            <a:r>
              <a:rPr lang="en-US" sz="2800" dirty="0">
                <a:solidFill>
                  <a:schemeClr val="bg1"/>
                </a:solidFill>
              </a:rPr>
              <a:t>Customer Patient Analytics Portal</a:t>
            </a:r>
          </a:p>
          <a:p>
            <a:endParaRPr lang="en-US" sz="2800" dirty="0">
              <a:solidFill>
                <a:schemeClr val="bg1"/>
              </a:solidFill>
            </a:endParaRPr>
          </a:p>
          <a:p>
            <a:r>
              <a:rPr lang="en-US" sz="2800" dirty="0">
                <a:solidFill>
                  <a:schemeClr val="bg1"/>
                </a:solidFill>
              </a:rPr>
              <a:t>Sentiment Analysis</a:t>
            </a:r>
          </a:p>
          <a:p>
            <a:endParaRPr lang="en-US" sz="2800" dirty="0">
              <a:solidFill>
                <a:schemeClr val="bg1"/>
              </a:solidFill>
            </a:endParaRPr>
          </a:p>
        </p:txBody>
      </p:sp>
    </p:spTree>
    <p:extLst>
      <p:ext uri="{BB962C8B-B14F-4D97-AF65-F5344CB8AC3E}">
        <p14:creationId xmlns:p14="http://schemas.microsoft.com/office/powerpoint/2010/main" val="143916138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43197" y="215783"/>
            <a:ext cx="10677363" cy="1108608"/>
          </a:xfrm>
        </p:spPr>
        <p:txBody>
          <a:bodyPr/>
          <a:lstStyle/>
          <a:p>
            <a:r>
              <a:rPr lang="en-US" sz="4400" dirty="0"/>
              <a:t>Dynamic Visualizations with Widgets</a:t>
            </a:r>
          </a:p>
        </p:txBody>
      </p:sp>
      <p:pic>
        <p:nvPicPr>
          <p:cNvPr id="3" name="Picture 2">
            <a:extLst>
              <a:ext uri="{FF2B5EF4-FFF2-40B4-BE49-F238E27FC236}">
                <a16:creationId xmlns:a16="http://schemas.microsoft.com/office/drawing/2014/main" id="{73B16801-1555-40BE-8FF7-B9C8CA423AFB}"/>
              </a:ext>
            </a:extLst>
          </p:cNvPr>
          <p:cNvPicPr>
            <a:picLocks noChangeAspect="1"/>
          </p:cNvPicPr>
          <p:nvPr/>
        </p:nvPicPr>
        <p:blipFill>
          <a:blip r:embed="rId3"/>
          <a:stretch>
            <a:fillRect/>
          </a:stretch>
        </p:blipFill>
        <p:spPr>
          <a:xfrm>
            <a:off x="2383954" y="1324391"/>
            <a:ext cx="5904370" cy="5151464"/>
          </a:xfrm>
          <a:prstGeom prst="rect">
            <a:avLst/>
          </a:prstGeom>
        </p:spPr>
      </p:pic>
    </p:spTree>
    <p:extLst>
      <p:ext uri="{BB962C8B-B14F-4D97-AF65-F5344CB8AC3E}">
        <p14:creationId xmlns:p14="http://schemas.microsoft.com/office/powerpoint/2010/main" val="2508422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1382360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DC38536-9A90-475C-9770-D02E0B1BD0EB}"/>
              </a:ext>
            </a:extLst>
          </p:cNvPr>
          <p:cNvSpPr/>
          <p:nvPr/>
        </p:nvSpPr>
        <p:spPr>
          <a:xfrm>
            <a:off x="0" y="0"/>
            <a:ext cx="12192000" cy="97029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rial Black" panose="020B0A04020102020204" pitchFamily="34" charset="0"/>
              </a:rPr>
              <a:t>Azure Data Platform</a:t>
            </a:r>
          </a:p>
        </p:txBody>
      </p:sp>
      <p:pic>
        <p:nvPicPr>
          <p:cNvPr id="7" name="Picture 6">
            <a:extLst>
              <a:ext uri="{FF2B5EF4-FFF2-40B4-BE49-F238E27FC236}">
                <a16:creationId xmlns:a16="http://schemas.microsoft.com/office/drawing/2014/main" id="{6D97D9C1-AEE4-4311-A850-D8778860BC31}"/>
              </a:ext>
            </a:extLst>
          </p:cNvPr>
          <p:cNvPicPr>
            <a:picLocks noChangeAspect="1"/>
          </p:cNvPicPr>
          <p:nvPr/>
        </p:nvPicPr>
        <p:blipFill>
          <a:blip r:embed="rId3"/>
          <a:stretch>
            <a:fillRect/>
          </a:stretch>
        </p:blipFill>
        <p:spPr>
          <a:xfrm>
            <a:off x="9959796" y="6238455"/>
            <a:ext cx="2030336" cy="434475"/>
          </a:xfrm>
          <a:prstGeom prst="rect">
            <a:avLst/>
          </a:prstGeom>
        </p:spPr>
      </p:pic>
      <p:pic>
        <p:nvPicPr>
          <p:cNvPr id="2" name="Picture 2" descr="https://cuteprogramming.files.wordpress.com/2015/05/iaas-vs-paas.png?w=625&amp;h=537">
            <a:extLst>
              <a:ext uri="{FF2B5EF4-FFF2-40B4-BE49-F238E27FC236}">
                <a16:creationId xmlns:a16="http://schemas.microsoft.com/office/drawing/2014/main" id="{3D1C9A21-9C64-4299-9BFB-BB526892D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035" y="1193756"/>
            <a:ext cx="5953125"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2410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264B025F-B392-4404-9883-8193402EF733}"/>
              </a:ext>
            </a:extLst>
          </p:cNvPr>
          <p:cNvSpPr/>
          <p:nvPr/>
        </p:nvSpPr>
        <p:spPr>
          <a:xfrm>
            <a:off x="2065582" y="3067076"/>
            <a:ext cx="9777229"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1" name="Rectangle: Rounded Corners 50">
            <a:extLst>
              <a:ext uri="{FF2B5EF4-FFF2-40B4-BE49-F238E27FC236}">
                <a16:creationId xmlns:a16="http://schemas.microsoft.com/office/drawing/2014/main" id="{B3A5915F-FE69-4E43-9A79-C2A1B842396A}"/>
              </a:ext>
            </a:extLst>
          </p:cNvPr>
          <p:cNvSpPr/>
          <p:nvPr/>
        </p:nvSpPr>
        <p:spPr>
          <a:xfrm>
            <a:off x="191318" y="3067076"/>
            <a:ext cx="1454702"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8" name="Rectangle: Rounded Corners 57">
            <a:extLst>
              <a:ext uri="{FF2B5EF4-FFF2-40B4-BE49-F238E27FC236}">
                <a16:creationId xmlns:a16="http://schemas.microsoft.com/office/drawing/2014/main" id="{2958CE9B-0770-41D3-BD5E-D6F0A98BB8E8}"/>
              </a:ext>
            </a:extLst>
          </p:cNvPr>
          <p:cNvSpPr/>
          <p:nvPr/>
        </p:nvSpPr>
        <p:spPr>
          <a:xfrm>
            <a:off x="141923" y="778320"/>
            <a:ext cx="4109294" cy="1614604"/>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2" name="Rectangle 1">
            <a:extLst>
              <a:ext uri="{FF2B5EF4-FFF2-40B4-BE49-F238E27FC236}">
                <a16:creationId xmlns:a16="http://schemas.microsoft.com/office/drawing/2014/main" id="{5BB4965F-7EE6-4D6E-8C37-E9247B72FD84}"/>
              </a:ext>
            </a:extLst>
          </p:cNvPr>
          <p:cNvSpPr/>
          <p:nvPr/>
        </p:nvSpPr>
        <p:spPr>
          <a:xfrm>
            <a:off x="0" y="6246421"/>
            <a:ext cx="12192000" cy="60770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lose up of a logo&#10;&#10;Description generated with high confidence">
            <a:extLst>
              <a:ext uri="{FF2B5EF4-FFF2-40B4-BE49-F238E27FC236}">
                <a16:creationId xmlns:a16="http://schemas.microsoft.com/office/drawing/2014/main" id="{3A57EDCE-6CED-454B-86EA-0756AF14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27" y="1903179"/>
            <a:ext cx="407697" cy="308143"/>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2516DE0E-C2CD-4FF5-B87B-856B0CA7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71" y="4702543"/>
            <a:ext cx="407697" cy="308143"/>
          </a:xfrm>
          <a:prstGeom prst="rect">
            <a:avLst/>
          </a:prstGeom>
        </p:spPr>
      </p:pic>
      <p:pic>
        <p:nvPicPr>
          <p:cNvPr id="21" name="Picture 20" descr="A close up of a logo&#10;&#10;Description generated with high confidence">
            <a:extLst>
              <a:ext uri="{FF2B5EF4-FFF2-40B4-BE49-F238E27FC236}">
                <a16:creationId xmlns:a16="http://schemas.microsoft.com/office/drawing/2014/main" id="{A1A93AD7-FDB1-4CFD-8398-3C4726B42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430" y="4715008"/>
            <a:ext cx="375648" cy="308143"/>
          </a:xfrm>
          <a:prstGeom prst="rect">
            <a:avLst/>
          </a:prstGeom>
        </p:spPr>
      </p:pic>
      <p:sp>
        <p:nvSpPr>
          <p:cNvPr id="19" name="Arrow: Left-Right 18">
            <a:extLst>
              <a:ext uri="{FF2B5EF4-FFF2-40B4-BE49-F238E27FC236}">
                <a16:creationId xmlns:a16="http://schemas.microsoft.com/office/drawing/2014/main" id="{BEE4DCA1-2807-4EDF-8DFA-25FA4BE66BBF}"/>
              </a:ext>
            </a:extLst>
          </p:cNvPr>
          <p:cNvSpPr/>
          <p:nvPr/>
        </p:nvSpPr>
        <p:spPr>
          <a:xfrm>
            <a:off x="907292" y="6088587"/>
            <a:ext cx="10763207" cy="48463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a:t>
            </a:r>
          </a:p>
        </p:txBody>
      </p:sp>
      <p:pic>
        <p:nvPicPr>
          <p:cNvPr id="26" name="Picture 25" descr="A close up of a logo&#10;&#10;Description generated with high confidence">
            <a:extLst>
              <a:ext uri="{FF2B5EF4-FFF2-40B4-BE49-F238E27FC236}">
                <a16:creationId xmlns:a16="http://schemas.microsoft.com/office/drawing/2014/main" id="{04EE1535-4AAE-4FFA-8691-B29168A8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37" y="1908997"/>
            <a:ext cx="375648" cy="308143"/>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12A5081A-30A8-4DB7-9B00-8815FF80A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996" y="4677431"/>
            <a:ext cx="407697" cy="308143"/>
          </a:xfrm>
          <a:prstGeom prst="rect">
            <a:avLst/>
          </a:prstGeom>
        </p:spPr>
      </p:pic>
      <p:pic>
        <p:nvPicPr>
          <p:cNvPr id="28" name="Picture 2" descr="Image result for python">
            <a:extLst>
              <a:ext uri="{FF2B5EF4-FFF2-40B4-BE49-F238E27FC236}">
                <a16:creationId xmlns:a16="http://schemas.microsoft.com/office/drawing/2014/main" id="{B89B6B26-FADE-42E1-8D3D-678B15D5D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5" y="4708408"/>
            <a:ext cx="397778" cy="308143"/>
          </a:xfrm>
          <a:prstGeom prst="rect">
            <a:avLst/>
          </a:prstGeom>
          <a:solidFill>
            <a:schemeClr val="bg1"/>
          </a:solidFill>
        </p:spPr>
      </p:pic>
      <p:pic>
        <p:nvPicPr>
          <p:cNvPr id="29" name="Picture 2" descr="Image result for python">
            <a:extLst>
              <a:ext uri="{FF2B5EF4-FFF2-40B4-BE49-F238E27FC236}">
                <a16:creationId xmlns:a16="http://schemas.microsoft.com/office/drawing/2014/main" id="{31743FE5-2FB3-41BE-85D4-795CD44B2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573" y="1909874"/>
            <a:ext cx="368523" cy="308143"/>
          </a:xfrm>
          <a:prstGeom prst="rect">
            <a:avLst/>
          </a:prstGeom>
          <a:solidFill>
            <a:schemeClr val="bg1"/>
          </a:solidFill>
        </p:spPr>
      </p:pic>
      <p:pic>
        <p:nvPicPr>
          <p:cNvPr id="30" name="Picture 2" descr="Image result for python">
            <a:extLst>
              <a:ext uri="{FF2B5EF4-FFF2-40B4-BE49-F238E27FC236}">
                <a16:creationId xmlns:a16="http://schemas.microsoft.com/office/drawing/2014/main" id="{ECCBAC94-EC2E-4CBB-909D-3E496C961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217" y="4732608"/>
            <a:ext cx="368523" cy="308143"/>
          </a:xfrm>
          <a:prstGeom prst="rect">
            <a:avLst/>
          </a:prstGeom>
          <a:solidFill>
            <a:schemeClr val="bg1"/>
          </a:solidFill>
        </p:spPr>
      </p:pic>
      <p:pic>
        <p:nvPicPr>
          <p:cNvPr id="31" name="Picture 2" descr="Image result for python">
            <a:extLst>
              <a:ext uri="{FF2B5EF4-FFF2-40B4-BE49-F238E27FC236}">
                <a16:creationId xmlns:a16="http://schemas.microsoft.com/office/drawing/2014/main" id="{FC322EF8-3B64-492D-BAA9-D0F64F63C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549" y="4677431"/>
            <a:ext cx="368523" cy="308143"/>
          </a:xfrm>
          <a:prstGeom prst="rect">
            <a:avLst/>
          </a:prstGeom>
          <a:solidFill>
            <a:schemeClr val="bg1"/>
          </a:solidFill>
        </p:spPr>
      </p:pic>
      <p:pic>
        <p:nvPicPr>
          <p:cNvPr id="32" name="Picture 31" descr="A close up of a logo&#10;&#10;Description generated with high confidence">
            <a:extLst>
              <a:ext uri="{FF2B5EF4-FFF2-40B4-BE49-F238E27FC236}">
                <a16:creationId xmlns:a16="http://schemas.microsoft.com/office/drawing/2014/main" id="{0A1EF29C-A851-4A13-8B1D-3468B2E0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796" y="4649035"/>
            <a:ext cx="407697" cy="308143"/>
          </a:xfrm>
          <a:prstGeom prst="rect">
            <a:avLst/>
          </a:prstGeom>
        </p:spPr>
      </p:pic>
      <p:pic>
        <p:nvPicPr>
          <p:cNvPr id="33" name="Picture 2" descr="Image result for python">
            <a:extLst>
              <a:ext uri="{FF2B5EF4-FFF2-40B4-BE49-F238E27FC236}">
                <a16:creationId xmlns:a16="http://schemas.microsoft.com/office/drawing/2014/main" id="{CF3416D8-F768-4597-9059-EDE18880F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7408" y="4649035"/>
            <a:ext cx="368523" cy="308143"/>
          </a:xfrm>
          <a:prstGeom prst="rect">
            <a:avLst/>
          </a:prstGeom>
          <a:solidFill>
            <a:schemeClr val="bg1"/>
          </a:solidFill>
        </p:spPr>
      </p:pic>
      <p:pic>
        <p:nvPicPr>
          <p:cNvPr id="35" name="Picture 2" descr="Image result for python">
            <a:extLst>
              <a:ext uri="{FF2B5EF4-FFF2-40B4-BE49-F238E27FC236}">
                <a16:creationId xmlns:a16="http://schemas.microsoft.com/office/drawing/2014/main" id="{0DBE3ACB-C91C-4DCB-B02E-70B9ED794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86" y="1925603"/>
            <a:ext cx="368523" cy="308143"/>
          </a:xfrm>
          <a:prstGeom prst="rect">
            <a:avLst/>
          </a:prstGeom>
          <a:solidFill>
            <a:schemeClr val="bg1"/>
          </a:solidFill>
        </p:spPr>
      </p:pic>
      <p:sp>
        <p:nvSpPr>
          <p:cNvPr id="3" name="TextBox 2">
            <a:extLst>
              <a:ext uri="{FF2B5EF4-FFF2-40B4-BE49-F238E27FC236}">
                <a16:creationId xmlns:a16="http://schemas.microsoft.com/office/drawing/2014/main" id="{D2E9B306-E363-4793-BA4E-0791ED832537}"/>
              </a:ext>
            </a:extLst>
          </p:cNvPr>
          <p:cNvSpPr txBox="1"/>
          <p:nvPr/>
        </p:nvSpPr>
        <p:spPr>
          <a:xfrm>
            <a:off x="3701140" y="-23484"/>
            <a:ext cx="4675447" cy="523220"/>
          </a:xfrm>
          <a:prstGeom prst="rect">
            <a:avLst/>
          </a:prstGeom>
          <a:noFill/>
        </p:spPr>
        <p:txBody>
          <a:bodyPr wrap="none" rtlCol="0">
            <a:spAutoFit/>
          </a:bodyPr>
          <a:lstStyle/>
          <a:p>
            <a:r>
              <a:rPr lang="en-US" sz="2800" dirty="0">
                <a:solidFill>
                  <a:srgbClr val="FFFF00"/>
                </a:solidFill>
                <a:latin typeface="Arial Black" panose="020B0A04020102020204" pitchFamily="34" charset="0"/>
              </a:rPr>
              <a:t>Data Analysis Platform</a:t>
            </a:r>
          </a:p>
        </p:txBody>
      </p:sp>
      <p:pic>
        <p:nvPicPr>
          <p:cNvPr id="3076" name="Picture 4" descr="Image result for azure security">
            <a:extLst>
              <a:ext uri="{FF2B5EF4-FFF2-40B4-BE49-F238E27FC236}">
                <a16:creationId xmlns:a16="http://schemas.microsoft.com/office/drawing/2014/main" id="{D021C941-21E2-467B-B612-AD123607B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8891" y="176730"/>
            <a:ext cx="646012" cy="646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BA87C5-0384-4276-907E-86D5B02B520D}"/>
              </a:ext>
            </a:extLst>
          </p:cNvPr>
          <p:cNvSpPr txBox="1"/>
          <p:nvPr/>
        </p:nvSpPr>
        <p:spPr>
          <a:xfrm>
            <a:off x="311802" y="5636893"/>
            <a:ext cx="5872120"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bg1"/>
                </a:solidFill>
              </a:rPr>
              <a:t>PostgreSQL and MySQL Offered as Azure Services (in preview).</a:t>
            </a:r>
          </a:p>
        </p:txBody>
      </p:sp>
      <p:pic>
        <p:nvPicPr>
          <p:cNvPr id="37" name="Picture 36" descr="A close up of a logo&#10;&#10;Description generated with high confidence">
            <a:extLst>
              <a:ext uri="{FF2B5EF4-FFF2-40B4-BE49-F238E27FC236}">
                <a16:creationId xmlns:a16="http://schemas.microsoft.com/office/drawing/2014/main" id="{5A1A9B36-B8AF-43EE-8015-9B25EF5DB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462" y="4720851"/>
            <a:ext cx="407697" cy="308143"/>
          </a:xfrm>
          <a:prstGeom prst="rect">
            <a:avLst/>
          </a:prstGeom>
        </p:spPr>
      </p:pic>
      <p:sp>
        <p:nvSpPr>
          <p:cNvPr id="6" name="TextBox 5">
            <a:extLst>
              <a:ext uri="{FF2B5EF4-FFF2-40B4-BE49-F238E27FC236}">
                <a16:creationId xmlns:a16="http://schemas.microsoft.com/office/drawing/2014/main" id="{FF97FD6D-A26F-44CC-96FA-8F74F5B310FA}"/>
              </a:ext>
            </a:extLst>
          </p:cNvPr>
          <p:cNvSpPr txBox="1"/>
          <p:nvPr/>
        </p:nvSpPr>
        <p:spPr>
          <a:xfrm>
            <a:off x="369820" y="3136666"/>
            <a:ext cx="954107" cy="307777"/>
          </a:xfrm>
          <a:prstGeom prst="rect">
            <a:avLst/>
          </a:prstGeom>
          <a:noFill/>
        </p:spPr>
        <p:txBody>
          <a:bodyPr wrap="none" rtlCol="0">
            <a:spAutoFit/>
          </a:bodyPr>
          <a:lstStyle/>
          <a:p>
            <a:r>
              <a:rPr lang="en-US" sz="1400" dirty="0">
                <a:solidFill>
                  <a:schemeClr val="bg1"/>
                </a:solidFill>
              </a:rPr>
              <a:t>On-Prem</a:t>
            </a:r>
          </a:p>
        </p:txBody>
      </p:sp>
      <p:pic>
        <p:nvPicPr>
          <p:cNvPr id="1026" name="Picture 2" descr="See the source image">
            <a:extLst>
              <a:ext uri="{FF2B5EF4-FFF2-40B4-BE49-F238E27FC236}">
                <a16:creationId xmlns:a16="http://schemas.microsoft.com/office/drawing/2014/main" id="{AB0B9FF1-E094-4528-BB2D-BD7328CCF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326" y="1210287"/>
            <a:ext cx="692436" cy="673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EE75B01A-28E1-428C-8CDA-F1212DF50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116" y="1213020"/>
            <a:ext cx="654811" cy="654811"/>
          </a:xfrm>
          <a:prstGeom prst="rect">
            <a:avLst/>
          </a:prstGeom>
          <a:solidFill>
            <a:schemeClr val="bg1"/>
          </a:solidFill>
        </p:spPr>
      </p:pic>
      <p:pic>
        <p:nvPicPr>
          <p:cNvPr id="4" name="Picture 3">
            <a:extLst>
              <a:ext uri="{FF2B5EF4-FFF2-40B4-BE49-F238E27FC236}">
                <a16:creationId xmlns:a16="http://schemas.microsoft.com/office/drawing/2014/main" id="{D2A2B600-FAE3-4BDE-ADD5-42C5BB650197}"/>
              </a:ext>
            </a:extLst>
          </p:cNvPr>
          <p:cNvPicPr>
            <a:picLocks noChangeAspect="1"/>
          </p:cNvPicPr>
          <p:nvPr/>
        </p:nvPicPr>
        <p:blipFill>
          <a:blip r:embed="rId8"/>
          <a:stretch>
            <a:fillRect/>
          </a:stretch>
        </p:blipFill>
        <p:spPr>
          <a:xfrm>
            <a:off x="2325190" y="1229099"/>
            <a:ext cx="659888" cy="654812"/>
          </a:xfrm>
          <a:prstGeom prst="rect">
            <a:avLst/>
          </a:prstGeom>
        </p:spPr>
      </p:pic>
      <p:sp>
        <p:nvSpPr>
          <p:cNvPr id="9" name="TextBox 8">
            <a:extLst>
              <a:ext uri="{FF2B5EF4-FFF2-40B4-BE49-F238E27FC236}">
                <a16:creationId xmlns:a16="http://schemas.microsoft.com/office/drawing/2014/main" id="{6C7F017D-F83F-4F88-8A8F-D6BE3DA975CC}"/>
              </a:ext>
            </a:extLst>
          </p:cNvPr>
          <p:cNvSpPr txBox="1"/>
          <p:nvPr/>
        </p:nvSpPr>
        <p:spPr>
          <a:xfrm>
            <a:off x="2200690" y="1004741"/>
            <a:ext cx="931665" cy="215444"/>
          </a:xfrm>
          <a:prstGeom prst="rect">
            <a:avLst/>
          </a:prstGeom>
          <a:noFill/>
        </p:spPr>
        <p:txBody>
          <a:bodyPr wrap="none" rtlCol="0">
            <a:spAutoFit/>
          </a:bodyPr>
          <a:lstStyle/>
          <a:p>
            <a:r>
              <a:rPr lang="en-US" sz="800" dirty="0">
                <a:solidFill>
                  <a:schemeClr val="bg1"/>
                </a:solidFill>
              </a:rPr>
              <a:t>ML Workbench</a:t>
            </a:r>
          </a:p>
        </p:txBody>
      </p:sp>
      <p:pic>
        <p:nvPicPr>
          <p:cNvPr id="1030" name="Picture 6" descr="See the source image">
            <a:extLst>
              <a:ext uri="{FF2B5EF4-FFF2-40B4-BE49-F238E27FC236}">
                <a16:creationId xmlns:a16="http://schemas.microsoft.com/office/drawing/2014/main" id="{D96347F9-E252-40BE-A42F-ADF3A29F3C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755" y="3483652"/>
            <a:ext cx="1245252" cy="9305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267E87ED-4242-434C-9C4B-1CD7A9626A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662" y="3516160"/>
            <a:ext cx="1245251" cy="7041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94AC308-1480-49D4-BB31-8308F2D4D710}"/>
              </a:ext>
            </a:extLst>
          </p:cNvPr>
          <p:cNvSpPr txBox="1"/>
          <p:nvPr/>
        </p:nvSpPr>
        <p:spPr>
          <a:xfrm>
            <a:off x="2208803" y="4287330"/>
            <a:ext cx="1399742" cy="276999"/>
          </a:xfrm>
          <a:prstGeom prst="rect">
            <a:avLst/>
          </a:prstGeom>
          <a:noFill/>
        </p:spPr>
        <p:txBody>
          <a:bodyPr wrap="none" rtlCol="0">
            <a:spAutoFit/>
          </a:bodyPr>
          <a:lstStyle/>
          <a:p>
            <a:r>
              <a:rPr lang="en-US" sz="1200" dirty="0">
                <a:solidFill>
                  <a:schemeClr val="bg1"/>
                </a:solidFill>
              </a:rPr>
              <a:t>Analysis Services</a:t>
            </a:r>
          </a:p>
        </p:txBody>
      </p:sp>
      <p:pic>
        <p:nvPicPr>
          <p:cNvPr id="1034" name="Picture 10" descr="See the source image">
            <a:extLst>
              <a:ext uri="{FF2B5EF4-FFF2-40B4-BE49-F238E27FC236}">
                <a16:creationId xmlns:a16="http://schemas.microsoft.com/office/drawing/2014/main" id="{E5B11D79-45DF-4F6E-A9DB-02403DA501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5417" y="3521161"/>
            <a:ext cx="713583" cy="713583"/>
          </a:xfrm>
          <a:prstGeom prst="rect">
            <a:avLst/>
          </a:prstGeom>
          <a:solidFill>
            <a:schemeClr val="bg1"/>
          </a:solidFill>
        </p:spPr>
      </p:pic>
      <p:sp>
        <p:nvSpPr>
          <p:cNvPr id="45" name="TextBox 44">
            <a:extLst>
              <a:ext uri="{FF2B5EF4-FFF2-40B4-BE49-F238E27FC236}">
                <a16:creationId xmlns:a16="http://schemas.microsoft.com/office/drawing/2014/main" id="{CC54561C-409B-4AAC-9503-F353C3D975C8}"/>
              </a:ext>
            </a:extLst>
          </p:cNvPr>
          <p:cNvSpPr txBox="1"/>
          <p:nvPr/>
        </p:nvSpPr>
        <p:spPr>
          <a:xfrm>
            <a:off x="3663505" y="4271756"/>
            <a:ext cx="958917" cy="461665"/>
          </a:xfrm>
          <a:prstGeom prst="rect">
            <a:avLst/>
          </a:prstGeom>
          <a:noFill/>
        </p:spPr>
        <p:txBody>
          <a:bodyPr wrap="none" rtlCol="0">
            <a:spAutoFit/>
          </a:bodyPr>
          <a:lstStyle/>
          <a:p>
            <a:pPr algn="ctr"/>
            <a:r>
              <a:rPr lang="en-US" sz="1200" dirty="0">
                <a:solidFill>
                  <a:schemeClr val="bg1"/>
                </a:solidFill>
              </a:rPr>
              <a:t>Data Lake</a:t>
            </a:r>
          </a:p>
          <a:p>
            <a:pPr algn="ctr"/>
            <a:r>
              <a:rPr lang="en-US" sz="1200" dirty="0">
                <a:solidFill>
                  <a:schemeClr val="bg1"/>
                </a:solidFill>
              </a:rPr>
              <a:t>Analytics</a:t>
            </a:r>
          </a:p>
        </p:txBody>
      </p:sp>
      <p:pic>
        <p:nvPicPr>
          <p:cNvPr id="1036" name="Picture 12" descr="See the source image">
            <a:extLst>
              <a:ext uri="{FF2B5EF4-FFF2-40B4-BE49-F238E27FC236}">
                <a16:creationId xmlns:a16="http://schemas.microsoft.com/office/drawing/2014/main" id="{AB0A0120-F008-4E00-A478-66FFFB79E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8815" y="3485831"/>
            <a:ext cx="1315497" cy="68827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2E6E0D79-7975-4825-8879-B7835223CB27}"/>
              </a:ext>
            </a:extLst>
          </p:cNvPr>
          <p:cNvSpPr txBox="1"/>
          <p:nvPr/>
        </p:nvSpPr>
        <p:spPr>
          <a:xfrm>
            <a:off x="4629585" y="4284700"/>
            <a:ext cx="1778051" cy="276999"/>
          </a:xfrm>
          <a:prstGeom prst="rect">
            <a:avLst/>
          </a:prstGeom>
          <a:noFill/>
        </p:spPr>
        <p:txBody>
          <a:bodyPr wrap="none" rtlCol="0">
            <a:spAutoFit/>
          </a:bodyPr>
          <a:lstStyle/>
          <a:p>
            <a:pPr algn="ctr"/>
            <a:r>
              <a:rPr lang="en-US" sz="1200" dirty="0">
                <a:solidFill>
                  <a:schemeClr val="bg1"/>
                </a:solidFill>
              </a:rPr>
              <a:t>SQL Data Warehouse</a:t>
            </a:r>
          </a:p>
        </p:txBody>
      </p:sp>
      <p:pic>
        <p:nvPicPr>
          <p:cNvPr id="1038" name="Picture 14" descr="Image result for SQL Server Cloud">
            <a:extLst>
              <a:ext uri="{FF2B5EF4-FFF2-40B4-BE49-F238E27FC236}">
                <a16:creationId xmlns:a16="http://schemas.microsoft.com/office/drawing/2014/main" id="{134F56FD-F216-4EBC-A343-2ADC14C349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39908" y="350489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8994E40D-3DCC-4375-949F-DDAB0C02E291}"/>
              </a:ext>
            </a:extLst>
          </p:cNvPr>
          <p:cNvSpPr txBox="1"/>
          <p:nvPr/>
        </p:nvSpPr>
        <p:spPr>
          <a:xfrm>
            <a:off x="6336697" y="4274965"/>
            <a:ext cx="1693092" cy="461665"/>
          </a:xfrm>
          <a:prstGeom prst="rect">
            <a:avLst/>
          </a:prstGeom>
          <a:noFill/>
        </p:spPr>
        <p:txBody>
          <a:bodyPr wrap="none" rtlCol="0">
            <a:spAutoFit/>
          </a:bodyPr>
          <a:lstStyle/>
          <a:p>
            <a:pPr algn="ctr"/>
            <a:r>
              <a:rPr lang="en-US" sz="1200" dirty="0">
                <a:solidFill>
                  <a:schemeClr val="bg1"/>
                </a:solidFill>
              </a:rPr>
              <a:t>Managed Instance/</a:t>
            </a:r>
          </a:p>
          <a:p>
            <a:pPr algn="ctr"/>
            <a:r>
              <a:rPr lang="en-US" sz="1200" dirty="0">
                <a:solidFill>
                  <a:schemeClr val="bg1"/>
                </a:solidFill>
              </a:rPr>
              <a:t>SQL DB</a:t>
            </a:r>
          </a:p>
        </p:txBody>
      </p:sp>
      <p:sp>
        <p:nvSpPr>
          <p:cNvPr id="16" name="Rectangle 15">
            <a:extLst>
              <a:ext uri="{FF2B5EF4-FFF2-40B4-BE49-F238E27FC236}">
                <a16:creationId xmlns:a16="http://schemas.microsoft.com/office/drawing/2014/main" id="{5F8C4402-76F7-4B13-9C6B-679B00292C92}"/>
              </a:ext>
            </a:extLst>
          </p:cNvPr>
          <p:cNvSpPr/>
          <p:nvPr/>
        </p:nvSpPr>
        <p:spPr>
          <a:xfrm>
            <a:off x="6834167" y="4732355"/>
            <a:ext cx="891591" cy="276999"/>
          </a:xfrm>
          <a:prstGeom prst="rect">
            <a:avLst/>
          </a:prstGeom>
        </p:spPr>
        <p:txBody>
          <a:bodyPr wrap="none">
            <a:spAutoFit/>
          </a:bodyPr>
          <a:lstStyle/>
          <a:p>
            <a:r>
              <a:rPr lang="en-US" sz="1200" dirty="0">
                <a:solidFill>
                  <a:schemeClr val="bg1"/>
                </a:solidFill>
                <a:latin typeface="Arial" panose="020B0604020202020204" pitchFamily="34" charset="0"/>
                <a:cs typeface="Arial" panose="020B0604020202020204" pitchFamily="34" charset="0"/>
              </a:rPr>
              <a:t> * Planned</a:t>
            </a:r>
            <a:endParaRPr lang="en-US" sz="1200" dirty="0">
              <a:solidFill>
                <a:schemeClr val="bg1"/>
              </a:solidFill>
            </a:endParaRPr>
          </a:p>
        </p:txBody>
      </p:sp>
      <p:pic>
        <p:nvPicPr>
          <p:cNvPr id="1040" name="Picture 16" descr="See the source image">
            <a:extLst>
              <a:ext uri="{FF2B5EF4-FFF2-40B4-BE49-F238E27FC236}">
                <a16:creationId xmlns:a16="http://schemas.microsoft.com/office/drawing/2014/main" id="{BFBF1433-D523-4B6C-8EA5-2BD21D92AD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8390" y="3502161"/>
            <a:ext cx="1267786" cy="665587"/>
          </a:xfrm>
          <a:prstGeom prst="rect">
            <a:avLst/>
          </a:prstGeom>
          <a:solidFill>
            <a:schemeClr val="bg1"/>
          </a:solidFill>
        </p:spPr>
      </p:pic>
      <p:sp>
        <p:nvSpPr>
          <p:cNvPr id="52" name="TextBox 51">
            <a:extLst>
              <a:ext uri="{FF2B5EF4-FFF2-40B4-BE49-F238E27FC236}">
                <a16:creationId xmlns:a16="http://schemas.microsoft.com/office/drawing/2014/main" id="{D74DA893-2C7D-4C05-8755-072202D125D0}"/>
              </a:ext>
            </a:extLst>
          </p:cNvPr>
          <p:cNvSpPr txBox="1"/>
          <p:nvPr/>
        </p:nvSpPr>
        <p:spPr>
          <a:xfrm>
            <a:off x="7972367" y="4284699"/>
            <a:ext cx="1019831" cy="276999"/>
          </a:xfrm>
          <a:prstGeom prst="rect">
            <a:avLst/>
          </a:prstGeom>
          <a:noFill/>
        </p:spPr>
        <p:txBody>
          <a:bodyPr wrap="none" rtlCol="0">
            <a:spAutoFit/>
          </a:bodyPr>
          <a:lstStyle/>
          <a:p>
            <a:pPr algn="ctr"/>
            <a:r>
              <a:rPr lang="en-US" sz="1200" dirty="0">
                <a:solidFill>
                  <a:schemeClr val="bg1"/>
                </a:solidFill>
              </a:rPr>
              <a:t>Cosmos DB</a:t>
            </a:r>
          </a:p>
        </p:txBody>
      </p:sp>
      <p:pic>
        <p:nvPicPr>
          <p:cNvPr id="1042" name="Picture 18" descr="http://blogs.microsoft.co.il/blogs/roadan/Hadoop-Azure-Logo-New_55D1639C.jpg">
            <a:extLst>
              <a:ext uri="{FF2B5EF4-FFF2-40B4-BE49-F238E27FC236}">
                <a16:creationId xmlns:a16="http://schemas.microsoft.com/office/drawing/2014/main" id="{E722919D-7EF9-46B0-B764-FC74AC2B9E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09797" y="3476842"/>
            <a:ext cx="805165" cy="80785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5289D4B-C625-4F0F-ABA3-3A082B0F4B43}"/>
              </a:ext>
            </a:extLst>
          </p:cNvPr>
          <p:cNvSpPr txBox="1"/>
          <p:nvPr/>
        </p:nvSpPr>
        <p:spPr>
          <a:xfrm>
            <a:off x="9396293" y="4344742"/>
            <a:ext cx="875561" cy="276999"/>
          </a:xfrm>
          <a:prstGeom prst="rect">
            <a:avLst/>
          </a:prstGeom>
          <a:noFill/>
        </p:spPr>
        <p:txBody>
          <a:bodyPr wrap="none" rtlCol="0">
            <a:spAutoFit/>
          </a:bodyPr>
          <a:lstStyle/>
          <a:p>
            <a:pPr algn="ctr"/>
            <a:r>
              <a:rPr lang="en-US" sz="1200" dirty="0">
                <a:solidFill>
                  <a:schemeClr val="bg1"/>
                </a:solidFill>
              </a:rPr>
              <a:t>HDInsight</a:t>
            </a:r>
          </a:p>
        </p:txBody>
      </p:sp>
      <p:pic>
        <p:nvPicPr>
          <p:cNvPr id="1044" name="Picture 20" descr="See the source image">
            <a:extLst>
              <a:ext uri="{FF2B5EF4-FFF2-40B4-BE49-F238E27FC236}">
                <a16:creationId xmlns:a16="http://schemas.microsoft.com/office/drawing/2014/main" id="{A05B5CD6-D578-46B9-B76C-0B9BB723C3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54718" y="349013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FEB98D8-571A-4DAE-86C9-6D0D3670CDFF}"/>
              </a:ext>
            </a:extLst>
          </p:cNvPr>
          <p:cNvSpPr txBox="1"/>
          <p:nvPr/>
        </p:nvSpPr>
        <p:spPr>
          <a:xfrm>
            <a:off x="10657955" y="4330855"/>
            <a:ext cx="979755" cy="276999"/>
          </a:xfrm>
          <a:prstGeom prst="rect">
            <a:avLst/>
          </a:prstGeom>
          <a:noFill/>
        </p:spPr>
        <p:txBody>
          <a:bodyPr wrap="none" rtlCol="0">
            <a:spAutoFit/>
          </a:bodyPr>
          <a:lstStyle/>
          <a:p>
            <a:pPr algn="ctr"/>
            <a:r>
              <a:rPr lang="en-US" sz="1200" dirty="0">
                <a:solidFill>
                  <a:schemeClr val="bg1"/>
                </a:solidFill>
              </a:rPr>
              <a:t>Databricks</a:t>
            </a:r>
          </a:p>
        </p:txBody>
      </p:sp>
      <p:sp>
        <p:nvSpPr>
          <p:cNvPr id="59" name="TextBox 58">
            <a:extLst>
              <a:ext uri="{FF2B5EF4-FFF2-40B4-BE49-F238E27FC236}">
                <a16:creationId xmlns:a16="http://schemas.microsoft.com/office/drawing/2014/main" id="{15075186-32F6-4C08-8F6B-CF15BDC94CD8}"/>
              </a:ext>
            </a:extLst>
          </p:cNvPr>
          <p:cNvSpPr txBox="1"/>
          <p:nvPr/>
        </p:nvSpPr>
        <p:spPr>
          <a:xfrm>
            <a:off x="1247435" y="631462"/>
            <a:ext cx="1018227" cy="276999"/>
          </a:xfrm>
          <a:prstGeom prst="rect">
            <a:avLst/>
          </a:prstGeom>
          <a:solidFill>
            <a:srgbClr val="7030A0"/>
          </a:solidFill>
        </p:spPr>
        <p:txBody>
          <a:bodyPr wrap="none" rtlCol="0">
            <a:spAutoFit/>
          </a:bodyPr>
          <a:lstStyle/>
          <a:p>
            <a:r>
              <a:rPr lang="en-US" sz="1200" dirty="0">
                <a:solidFill>
                  <a:schemeClr val="bg1"/>
                </a:solidFill>
              </a:rPr>
              <a:t>Client Tools</a:t>
            </a:r>
          </a:p>
        </p:txBody>
      </p:sp>
      <p:cxnSp>
        <p:nvCxnSpPr>
          <p:cNvPr id="38" name="Straight Arrow Connector 37">
            <a:extLst>
              <a:ext uri="{FF2B5EF4-FFF2-40B4-BE49-F238E27FC236}">
                <a16:creationId xmlns:a16="http://schemas.microsoft.com/office/drawing/2014/main" id="{88567BFA-F5CB-4F1E-9E8C-E139A68C7585}"/>
              </a:ext>
            </a:extLst>
          </p:cNvPr>
          <p:cNvCxnSpPr>
            <a:cxnSpLocks/>
          </p:cNvCxnSpPr>
          <p:nvPr/>
        </p:nvCxnSpPr>
        <p:spPr>
          <a:xfrm>
            <a:off x="1028465" y="2208100"/>
            <a:ext cx="1418644" cy="11802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AC14A3-D454-41D8-9F70-91687CFC023B}"/>
              </a:ext>
            </a:extLst>
          </p:cNvPr>
          <p:cNvCxnSpPr>
            <a:cxnSpLocks/>
          </p:cNvCxnSpPr>
          <p:nvPr/>
        </p:nvCxnSpPr>
        <p:spPr>
          <a:xfrm flipH="1">
            <a:off x="1843016" y="3485097"/>
            <a:ext cx="17371" cy="1555654"/>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17E924B4-E2BA-404B-ADB0-6D41CF6F521F}"/>
              </a:ext>
            </a:extLst>
          </p:cNvPr>
          <p:cNvSpPr txBox="1"/>
          <p:nvPr/>
        </p:nvSpPr>
        <p:spPr>
          <a:xfrm>
            <a:off x="10636455" y="3083542"/>
            <a:ext cx="968535" cy="276999"/>
          </a:xfrm>
          <a:prstGeom prst="rect">
            <a:avLst/>
          </a:prstGeom>
          <a:noFill/>
        </p:spPr>
        <p:txBody>
          <a:bodyPr wrap="none" rtlCol="0">
            <a:spAutoFit/>
          </a:bodyPr>
          <a:lstStyle/>
          <a:p>
            <a:pPr algn="ctr"/>
            <a:r>
              <a:rPr lang="en-US" sz="1200" dirty="0">
                <a:solidFill>
                  <a:schemeClr val="bg1"/>
                </a:solidFill>
              </a:rPr>
              <a:t>GA 3/2018</a:t>
            </a:r>
          </a:p>
        </p:txBody>
      </p:sp>
      <p:pic>
        <p:nvPicPr>
          <p:cNvPr id="1046" name="Picture 22" descr="See the source image">
            <a:extLst>
              <a:ext uri="{FF2B5EF4-FFF2-40B4-BE49-F238E27FC236}">
                <a16:creationId xmlns:a16="http://schemas.microsoft.com/office/drawing/2014/main" id="{0C769A4D-CFA5-4B52-96A3-ADA4586C36C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02126" y="1331765"/>
            <a:ext cx="1144403" cy="598759"/>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75EAE1D-A47F-476E-80AF-6AD907E44A61}"/>
              </a:ext>
            </a:extLst>
          </p:cNvPr>
          <p:cNvSpPr txBox="1"/>
          <p:nvPr/>
        </p:nvSpPr>
        <p:spPr>
          <a:xfrm>
            <a:off x="5455662" y="2012954"/>
            <a:ext cx="1630575" cy="461665"/>
          </a:xfrm>
          <a:prstGeom prst="rect">
            <a:avLst/>
          </a:prstGeom>
          <a:noFill/>
        </p:spPr>
        <p:txBody>
          <a:bodyPr wrap="none" rtlCol="0">
            <a:spAutoFit/>
          </a:bodyPr>
          <a:lstStyle/>
          <a:p>
            <a:pPr algn="ctr"/>
            <a:r>
              <a:rPr lang="en-US" sz="1200" dirty="0">
                <a:solidFill>
                  <a:schemeClr val="bg1"/>
                </a:solidFill>
              </a:rPr>
              <a:t>Azure Data Factory</a:t>
            </a:r>
          </a:p>
          <a:p>
            <a:pPr algn="ctr"/>
            <a:r>
              <a:rPr lang="en-US" sz="1200" dirty="0">
                <a:solidFill>
                  <a:schemeClr val="bg1"/>
                </a:solidFill>
              </a:rPr>
              <a:t>Data Ingestion</a:t>
            </a:r>
          </a:p>
        </p:txBody>
      </p:sp>
      <p:pic>
        <p:nvPicPr>
          <p:cNvPr id="1048" name="Picture 24" descr="See the source image">
            <a:extLst>
              <a:ext uri="{FF2B5EF4-FFF2-40B4-BE49-F238E27FC236}">
                <a16:creationId xmlns:a16="http://schemas.microsoft.com/office/drawing/2014/main" id="{B725ADBF-2023-47F6-9EF8-532B7EF7B31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09797" y="2079674"/>
            <a:ext cx="805165" cy="80516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28A837BA-8149-416E-AC41-58433A1D0CA5}"/>
              </a:ext>
            </a:extLst>
          </p:cNvPr>
          <p:cNvSpPr txBox="1"/>
          <p:nvPr/>
        </p:nvSpPr>
        <p:spPr>
          <a:xfrm>
            <a:off x="9501318" y="1773411"/>
            <a:ext cx="813043" cy="246221"/>
          </a:xfrm>
          <a:prstGeom prst="rect">
            <a:avLst/>
          </a:prstGeom>
          <a:noFill/>
        </p:spPr>
        <p:txBody>
          <a:bodyPr wrap="none" rtlCol="0">
            <a:spAutoFit/>
          </a:bodyPr>
          <a:lstStyle/>
          <a:p>
            <a:r>
              <a:rPr lang="en-US" sz="1000" dirty="0">
                <a:solidFill>
                  <a:schemeClr val="bg1"/>
                </a:solidFill>
              </a:rPr>
              <a:t>Streaming</a:t>
            </a:r>
          </a:p>
        </p:txBody>
      </p:sp>
      <p:cxnSp>
        <p:nvCxnSpPr>
          <p:cNvPr id="64" name="Straight Arrow Connector 63">
            <a:extLst>
              <a:ext uri="{FF2B5EF4-FFF2-40B4-BE49-F238E27FC236}">
                <a16:creationId xmlns:a16="http://schemas.microsoft.com/office/drawing/2014/main" id="{00645D7C-9123-41D7-86BD-74F801BAFC10}"/>
              </a:ext>
            </a:extLst>
          </p:cNvPr>
          <p:cNvCxnSpPr>
            <a:cxnSpLocks/>
            <a:endCxn id="1042" idx="0"/>
          </p:cNvCxnSpPr>
          <p:nvPr/>
        </p:nvCxnSpPr>
        <p:spPr>
          <a:xfrm>
            <a:off x="9911165" y="2884839"/>
            <a:ext cx="1215" cy="5920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B92F90-7A94-4921-B5DE-1FEB6F9B57D3}"/>
              </a:ext>
            </a:extLst>
          </p:cNvPr>
          <p:cNvPicPr>
            <a:picLocks noChangeAspect="1"/>
          </p:cNvPicPr>
          <p:nvPr/>
        </p:nvPicPr>
        <p:blipFill>
          <a:blip r:embed="rId19"/>
          <a:stretch>
            <a:fillRect/>
          </a:stretch>
        </p:blipFill>
        <p:spPr>
          <a:xfrm>
            <a:off x="3260341" y="1201167"/>
            <a:ext cx="793069" cy="696745"/>
          </a:xfrm>
          <a:prstGeom prst="rect">
            <a:avLst/>
          </a:prstGeom>
          <a:solidFill>
            <a:schemeClr val="bg1"/>
          </a:solidFill>
        </p:spPr>
      </p:pic>
      <p:cxnSp>
        <p:nvCxnSpPr>
          <p:cNvPr id="11" name="Straight Arrow Connector 10">
            <a:extLst>
              <a:ext uri="{FF2B5EF4-FFF2-40B4-BE49-F238E27FC236}">
                <a16:creationId xmlns:a16="http://schemas.microsoft.com/office/drawing/2014/main" id="{533A9289-7B5A-4D1F-AAE3-B37DB76CA1D5}"/>
              </a:ext>
            </a:extLst>
          </p:cNvPr>
          <p:cNvCxnSpPr/>
          <p:nvPr/>
        </p:nvCxnSpPr>
        <p:spPr>
          <a:xfrm flipH="1">
            <a:off x="2876809" y="2012954"/>
            <a:ext cx="824331" cy="13753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0364F1-0CA4-4561-8D79-E3F30D406365}"/>
              </a:ext>
            </a:extLst>
          </p:cNvPr>
          <p:cNvSpPr txBox="1"/>
          <p:nvPr/>
        </p:nvSpPr>
        <p:spPr>
          <a:xfrm>
            <a:off x="4690444" y="4542208"/>
            <a:ext cx="1763624" cy="230832"/>
          </a:xfrm>
          <a:prstGeom prst="rect">
            <a:avLst/>
          </a:prstGeom>
          <a:noFill/>
        </p:spPr>
        <p:txBody>
          <a:bodyPr wrap="none" rtlCol="0">
            <a:spAutoFit/>
          </a:bodyPr>
          <a:lstStyle/>
          <a:p>
            <a:r>
              <a:rPr lang="en-US" sz="900" dirty="0">
                <a:solidFill>
                  <a:schemeClr val="bg1"/>
                </a:solidFill>
              </a:rPr>
              <a:t>Massively Parallel Processing</a:t>
            </a:r>
          </a:p>
        </p:txBody>
      </p:sp>
    </p:spTree>
    <p:extLst>
      <p:ext uri="{BB962C8B-B14F-4D97-AF65-F5344CB8AC3E}">
        <p14:creationId xmlns:p14="http://schemas.microsoft.com/office/powerpoint/2010/main" val="4196674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190150" y="3504753"/>
            <a:ext cx="10664309" cy="1448792"/>
          </a:xfrm>
        </p:spPr>
        <p:txBody>
          <a:bodyPr lIns="0" tIns="0" rIns="0" bIns="0" anchor="b">
            <a:noAutofit/>
          </a:bodyPr>
          <a:lstStyle/>
          <a:p>
            <a:pPr>
              <a:lnSpc>
                <a:spcPct val="100000"/>
              </a:lnSpc>
              <a:spcBef>
                <a:spcPts val="0"/>
              </a:spcBef>
              <a:spcAft>
                <a:spcPts val="2000"/>
              </a:spcAft>
            </a:pP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An Introduction to</a:t>
            </a:r>
            <a:br>
              <a:rPr lang="en-US" sz="5400" cap="none" spc="100" dirty="0">
                <a:latin typeface="+mj-lt"/>
                <a:cs typeface="Segoe UI Semibold" charset="0"/>
              </a:rPr>
            </a:br>
            <a:r>
              <a:rPr lang="en-US" sz="5400" cap="none" spc="100" dirty="0">
                <a:latin typeface="+mj-lt"/>
                <a:cs typeface="Segoe UI Semibold" charset="0"/>
              </a:rPr>
              <a:t>Azure Databricks</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Technical Solutions Professional</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84124" y="6263850"/>
            <a:ext cx="3775585" cy="369332"/>
          </a:xfrm>
          <a:prstGeom prst="rect">
            <a:avLst/>
          </a:prstGeom>
        </p:spPr>
        <p:txBody>
          <a:bodyPr wrap="none">
            <a:spAutoFit/>
          </a:bodyPr>
          <a:lstStyle/>
          <a:p>
            <a:r>
              <a:rPr lang="en-US" dirty="0">
                <a:hlinkClick r:id="rId4"/>
              </a:rPr>
              <a:t>https://github.com/bcafferky/shared</a:t>
            </a:r>
            <a:endParaRPr lang="en-US" dirty="0"/>
          </a:p>
        </p:txBody>
      </p:sp>
      <p:sp>
        <p:nvSpPr>
          <p:cNvPr id="3" name="Rectangle 2">
            <a:extLst>
              <a:ext uri="{FF2B5EF4-FFF2-40B4-BE49-F238E27FC236}">
                <a16:creationId xmlns:a16="http://schemas.microsoft.com/office/drawing/2014/main" id="{D9D70FAF-4888-4443-A6C5-FC577734997E}"/>
              </a:ext>
            </a:extLst>
          </p:cNvPr>
          <p:cNvSpPr/>
          <p:nvPr/>
        </p:nvSpPr>
        <p:spPr>
          <a:xfrm>
            <a:off x="2184124" y="5781851"/>
            <a:ext cx="4182748" cy="369332"/>
          </a:xfrm>
          <a:prstGeom prst="rect">
            <a:avLst/>
          </a:prstGeom>
        </p:spPr>
        <p:txBody>
          <a:bodyPr wrap="none">
            <a:spAutoFit/>
          </a:bodyPr>
          <a:lstStyle/>
          <a:p>
            <a:r>
              <a:rPr lang="en-US" dirty="0">
                <a:hlinkClick r:id="rId5"/>
              </a:rPr>
              <a:t>https://bostonazurebootcamp.com/2018</a:t>
            </a:r>
            <a:endParaRPr lang="en-US" dirty="0"/>
          </a:p>
        </p:txBody>
      </p:sp>
      <p:sp>
        <p:nvSpPr>
          <p:cNvPr id="4" name="TextBox 3">
            <a:extLst>
              <a:ext uri="{FF2B5EF4-FFF2-40B4-BE49-F238E27FC236}">
                <a16:creationId xmlns:a16="http://schemas.microsoft.com/office/drawing/2014/main" id="{2A5BC294-F88C-4CC6-8225-F5F67EE051C5}"/>
              </a:ext>
            </a:extLst>
          </p:cNvPr>
          <p:cNvSpPr txBox="1"/>
          <p:nvPr/>
        </p:nvSpPr>
        <p:spPr>
          <a:xfrm>
            <a:off x="0" y="5734274"/>
            <a:ext cx="2235420"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Global Boot Camp:</a:t>
            </a:r>
          </a:p>
        </p:txBody>
      </p:sp>
      <p:sp>
        <p:nvSpPr>
          <p:cNvPr id="9" name="TextBox 8">
            <a:extLst>
              <a:ext uri="{FF2B5EF4-FFF2-40B4-BE49-F238E27FC236}">
                <a16:creationId xmlns:a16="http://schemas.microsoft.com/office/drawing/2014/main" id="{109487A3-1DB0-4736-994B-34362D6763A7}"/>
              </a:ext>
            </a:extLst>
          </p:cNvPr>
          <p:cNvSpPr txBox="1"/>
          <p:nvPr/>
        </p:nvSpPr>
        <p:spPr>
          <a:xfrm>
            <a:off x="0" y="6184769"/>
            <a:ext cx="1121141" cy="544765"/>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GitHub:</a:t>
            </a:r>
          </a:p>
        </p:txBody>
      </p:sp>
      <p:pic>
        <p:nvPicPr>
          <p:cNvPr id="10" name="Picture 9" descr="A person smiling for the camera&#10;&#10;Description generated with very high confidence">
            <a:extLst>
              <a:ext uri="{FF2B5EF4-FFF2-40B4-BE49-F238E27FC236}">
                <a16:creationId xmlns:a16="http://schemas.microsoft.com/office/drawing/2014/main" id="{EA108420-4F0B-4BC2-9F24-6DA8AC626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2016" y="5071305"/>
            <a:ext cx="1627604" cy="1627604"/>
          </a:xfrm>
          <a:prstGeom prst="rect">
            <a:avLst/>
          </a:prstGeom>
        </p:spPr>
      </p:pic>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DF5CB5-7D37-4314-855D-FE9174FEA959}">
  <ds:schemaRefs>
    <ds:schemaRef ds:uri="http://purl.org/dc/terms/"/>
    <ds:schemaRef ds:uri="http://schemas.microsoft.com/sharepoint/v3"/>
    <ds:schemaRef ds:uri="http://purl.org/dc/dcmitype/"/>
    <ds:schemaRef ds:uri="http://schemas.microsoft.com/office/infopath/2007/PartnerControls"/>
    <ds:schemaRef ds:uri="http://schemas.microsoft.com/office/2006/documentManagement/types"/>
    <ds:schemaRef ds:uri="http://purl.org/dc/elements/1.1/"/>
    <ds:schemaRef ds:uri="b3bc04a5-d503-43b1-b98c-a8cf663329d9"/>
    <ds:schemaRef ds:uri="http://schemas.openxmlformats.org/package/2006/metadata/core-properties"/>
    <ds:schemaRef ds:uri="http://schemas.microsoft.com/office/2006/metadata/properties"/>
    <ds:schemaRef ds:uri="230E9DF3-BE65-4C73-A93B-D1236EBD677E"/>
    <ds:schemaRef ds:uri="230e9df3-be65-4c73-a93b-d1236ebd677e"/>
    <ds:schemaRef ds:uri="http://www.w3.org/XML/1998/namespace"/>
  </ds:schemaRefs>
</ds:datastoreItem>
</file>

<file path=customXml/itemProps2.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3.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4.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3B0E61A-8825-4E77-A6F8-669ECCB479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6502</TotalTime>
  <Words>2616</Words>
  <Application>Microsoft Office PowerPoint</Application>
  <PresentationFormat>Widescreen</PresentationFormat>
  <Paragraphs>550</Paragraphs>
  <Slides>61</Slides>
  <Notes>61</Notes>
  <HiddenSlides>7</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1</vt:i4>
      </vt:variant>
      <vt:variant>
        <vt:lpstr>Slide Titles</vt:lpstr>
      </vt:variant>
      <vt:variant>
        <vt:i4>61</vt:i4>
      </vt:variant>
    </vt:vector>
  </HeadingPairs>
  <TitlesOfParts>
    <vt:vector size="88" baseType="lpstr">
      <vt:lpstr>ＭＳ Ｐゴシック</vt:lpstr>
      <vt:lpstr>ＭＳ Ｐゴシック</vt:lpstr>
      <vt:lpstr>Arial</vt:lpstr>
      <vt:lpstr>Arial Black</vt:lpstr>
      <vt:lpstr>Calibri</vt:lpstr>
      <vt:lpstr>Calibri Light</vt:lpstr>
      <vt:lpstr>Century Gothic</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Times New Roman</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PowerPoint Presentation</vt:lpstr>
      <vt:lpstr>PowerPoint Presentation</vt:lpstr>
      <vt:lpstr>Why So Many Options?</vt:lpstr>
      <vt:lpstr>Why So Many Options?</vt:lpstr>
      <vt:lpstr>Data Science, ML, and AI Perspective</vt:lpstr>
      <vt:lpstr>Use Cases</vt:lpstr>
      <vt:lpstr>PowerPoint Presentation</vt:lpstr>
      <vt:lpstr>PowerPoint Presentation</vt:lpstr>
      <vt:lpstr>   An Introduction to Azure Databricks   Bryan Cafferky Technical Solutions Professional</vt:lpstr>
      <vt:lpstr>Making Things Easier</vt:lpstr>
      <vt:lpstr>Making Things Easier</vt:lpstr>
      <vt:lpstr>Azure</vt:lpstr>
      <vt:lpstr>Databricks - Company Overview</vt:lpstr>
      <vt:lpstr>Azure Databricks</vt:lpstr>
      <vt:lpstr>Jumpstart with Sample Notebooks</vt:lpstr>
      <vt:lpstr>Azure Databrick Notebooks</vt:lpstr>
      <vt:lpstr>Importing Notebooks</vt:lpstr>
      <vt:lpstr>Importing Notebooks</vt:lpstr>
      <vt:lpstr>Importing Notebooks</vt:lpstr>
      <vt:lpstr>Importing Notebooks</vt:lpstr>
      <vt:lpstr>Importing Notebooks</vt:lpstr>
      <vt:lpstr>Importing Notebooks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What is Azure Databricks?</vt:lpstr>
      <vt:lpstr>PowerPoint Presentation</vt:lpstr>
      <vt:lpstr>Advanced Analytics on Big Data</vt:lpstr>
      <vt:lpstr>Demo</vt:lpstr>
      <vt:lpstr>It’s Time for a Closer Look</vt:lpstr>
      <vt:lpstr>PowerPoint Presentation</vt:lpstr>
      <vt:lpstr>Azure Databricks – service home page</vt:lpstr>
      <vt:lpstr>Azure Databricks – service home page</vt:lpstr>
      <vt:lpstr>Azure Databricks – creating a workspace</vt:lpstr>
      <vt:lpstr>Azure Databricks – workspace deployment</vt:lpstr>
      <vt:lpstr>PowerPoint Presentation</vt:lpstr>
      <vt:lpstr>Azure Databricks – workspace home page</vt:lpstr>
      <vt:lpstr>A Deeper Dive</vt:lpstr>
      <vt:lpstr>Clusters</vt:lpstr>
      <vt:lpstr>Cluster Creation</vt:lpstr>
      <vt:lpstr>Clusters: Auto Scaling and Auto Termination</vt:lpstr>
      <vt:lpstr>Serverless Pool (Beta)</vt:lpstr>
      <vt:lpstr>Cluster Access Control</vt:lpstr>
      <vt:lpstr>Administration</vt:lpstr>
      <vt:lpstr>Administration Settings</vt:lpstr>
      <vt:lpstr>Job – Advanced Settings</vt:lpstr>
      <vt:lpstr>Job Advanced Settings</vt:lpstr>
      <vt:lpstr>Job Schedule – CRON Format Support</vt:lpstr>
      <vt:lpstr>Calling Other Notebooks</vt:lpstr>
      <vt:lpstr>Getting to the Spark Console</vt:lpstr>
      <vt:lpstr>Spark Job Metrics</vt:lpstr>
      <vt:lpstr>Dashboard</vt:lpstr>
      <vt:lpstr>Dashboard</vt:lpstr>
      <vt:lpstr>Widgets</vt:lpstr>
      <vt:lpstr>Dynamic Visualizations with Widgets</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82</cp:revision>
  <dcterms:created xsi:type="dcterms:W3CDTF">2017-10-30T23:38:41Z</dcterms:created>
  <dcterms:modified xsi:type="dcterms:W3CDTF">2018-05-23T11:35:22Z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